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4"/>
  </p:sldMasterIdLst>
  <p:notesMasterIdLst>
    <p:notesMasterId r:id="rId24"/>
  </p:notesMasterIdLst>
  <p:handoutMasterIdLst>
    <p:handoutMasterId r:id="rId25"/>
  </p:handoutMasterIdLst>
  <p:sldIdLst>
    <p:sldId id="256" r:id="rId5"/>
    <p:sldId id="257" r:id="rId6"/>
    <p:sldId id="273"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4" r:id="rId23"/>
  </p:sldIdLst>
  <p:sldSz cx="12192000" cy="6858000"/>
  <p:notesSz cx="6662738" cy="9926638"/>
  <p:defaultTextStyle>
    <a:defPPr>
      <a:defRPr lang="en-US"/>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6">
          <p15:clr>
            <a:srgbClr val="A4A3A4"/>
          </p15:clr>
        </p15:guide>
        <p15:guide id="2" pos="209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1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C66A48-0167-4BB1-BC6C-BB421083B646}" v="740" dt="2026-08-25T14:09:19.103"/>
    <p1510:client id="{9183972F-73B4-0561-FD12-06372366EE18}" v="311" dt="2026-08-26T14:34:09.676"/>
    <p1510:client id="{A1BDD8C5-A121-BC11-0E58-2168AED69EB0}" v="575" dt="2026-08-25T16:47:39.838"/>
    <p1510:client id="{B3E1357C-0EE8-BFEB-824A-CED1C0F60B77}" v="142" dt="2026-08-27T09:59:17.2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09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0933EDA9-C945-0719-0001-DAAE0AC10CEF}"/>
              </a:ext>
            </a:extLst>
          </p:cNvPr>
          <p:cNvSpPr>
            <a:spLocks noGrp="1" noChangeArrowheads="1"/>
          </p:cNvSpPr>
          <p:nvPr>
            <p:ph type="hdr" sz="quarter"/>
          </p:nvPr>
        </p:nvSpPr>
        <p:spPr bwMode="auto">
          <a:xfrm>
            <a:off x="0" y="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cs typeface="Arial" charset="0"/>
              </a:defRPr>
            </a:lvl1pPr>
          </a:lstStyle>
          <a:p>
            <a:pPr>
              <a:defRPr/>
            </a:pPr>
            <a:endParaRPr lang="en-US"/>
          </a:p>
        </p:txBody>
      </p:sp>
      <p:sp>
        <p:nvSpPr>
          <p:cNvPr id="33795" name="Rectangle 3">
            <a:extLst>
              <a:ext uri="{FF2B5EF4-FFF2-40B4-BE49-F238E27FC236}">
                <a16:creationId xmlns:a16="http://schemas.microsoft.com/office/drawing/2014/main" id="{E2DC9C71-4A2D-E2AA-B89A-1C5CDF251910}"/>
              </a:ext>
            </a:extLst>
          </p:cNvPr>
          <p:cNvSpPr>
            <a:spLocks noGrp="1" noChangeArrowheads="1"/>
          </p:cNvSpPr>
          <p:nvPr>
            <p:ph type="dt" sz="quarter" idx="1"/>
          </p:nvPr>
        </p:nvSpPr>
        <p:spPr bwMode="auto">
          <a:xfrm>
            <a:off x="3775075" y="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cs typeface="Arial" charset="0"/>
              </a:defRPr>
            </a:lvl1pPr>
          </a:lstStyle>
          <a:p>
            <a:pPr>
              <a:defRPr/>
            </a:pPr>
            <a:endParaRPr lang="en-US"/>
          </a:p>
        </p:txBody>
      </p:sp>
      <p:sp>
        <p:nvSpPr>
          <p:cNvPr id="33796" name="Rectangle 4">
            <a:extLst>
              <a:ext uri="{FF2B5EF4-FFF2-40B4-BE49-F238E27FC236}">
                <a16:creationId xmlns:a16="http://schemas.microsoft.com/office/drawing/2014/main" id="{A601FD05-6203-2DC5-1F77-0E8103F28B86}"/>
              </a:ext>
            </a:extLst>
          </p:cNvPr>
          <p:cNvSpPr>
            <a:spLocks noGrp="1" noChangeArrowheads="1"/>
          </p:cNvSpPr>
          <p:nvPr>
            <p:ph type="ftr" sz="quarter" idx="2"/>
          </p:nvPr>
        </p:nvSpPr>
        <p:spPr bwMode="auto">
          <a:xfrm>
            <a:off x="0" y="942975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cs typeface="Arial" charset="0"/>
              </a:defRPr>
            </a:lvl1pPr>
          </a:lstStyle>
          <a:p>
            <a:pPr>
              <a:defRPr/>
            </a:pPr>
            <a:endParaRPr lang="en-US"/>
          </a:p>
        </p:txBody>
      </p:sp>
      <p:sp>
        <p:nvSpPr>
          <p:cNvPr id="33797" name="Rectangle 5">
            <a:extLst>
              <a:ext uri="{FF2B5EF4-FFF2-40B4-BE49-F238E27FC236}">
                <a16:creationId xmlns:a16="http://schemas.microsoft.com/office/drawing/2014/main" id="{7ABDFBBF-6839-A9C0-0B03-B4A0E5EAC58B}"/>
              </a:ext>
            </a:extLst>
          </p:cNvPr>
          <p:cNvSpPr>
            <a:spLocks noGrp="1" noChangeArrowheads="1"/>
          </p:cNvSpPr>
          <p:nvPr>
            <p:ph type="sldNum" sz="quarter" idx="3"/>
          </p:nvPr>
        </p:nvSpPr>
        <p:spPr bwMode="auto">
          <a:xfrm>
            <a:off x="3775075" y="9429750"/>
            <a:ext cx="2887663"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atin typeface="Times New Roman" panose="02020603050405020304" pitchFamily="18" charset="0"/>
              </a:defRPr>
            </a:lvl1pPr>
          </a:lstStyle>
          <a:p>
            <a:fld id="{D1C13F30-83A0-4571-AEF4-2F4675A0603E}"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600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Explain the three things staff need to know: their pay schedule changes</a:t>
            </a:r>
            <a:r>
              <a:t>, </a:t>
            </a:r>
            <a:r>
              <a:rPr lang="en-IE"/>
              <a:t>a short gap may occur, </a:t>
            </a:r>
            <a:r>
              <a:t>and </a:t>
            </a:r>
            <a:r>
              <a:rPr lang="en-IE"/>
              <a:t>they must choose an option</a:t>
            </a:r>
            <a: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SJOGCS is not moving alone. All Section 38 agencies are transitioning to NiSRP as part of the wider national move to HSE payroll and HR systems</a:t>
            </a:r>
            <a:r>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Staff will be paid every two weeks, 11 days in arrears, on the HSE pay schedule. Their pay date will change</a:t>
            </a:r>
            <a: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Eleven days in arrears means staff work the days first and are paid for them </a:t>
            </a:r>
            <a:r>
              <a:t>in </a:t>
            </a:r>
            <a:r>
              <a:rPr lang="en-IE"/>
              <a:t>a later </a:t>
            </a:r>
            <a:r>
              <a:t>payroll. </a:t>
            </a:r>
            <a:r>
              <a:rPr lang="en-IE"/>
              <a:t>No pay </a:t>
            </a:r>
            <a:r>
              <a:t>is </a:t>
            </a:r>
            <a:r>
              <a:rPr lang="en-IE"/>
              <a:t>lost</a:t>
            </a:r>
            <a: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The </a:t>
            </a:r>
            <a:r>
              <a:rPr lang="en-IE"/>
              <a:t>new timing may create a temporary pay gap</a:t>
            </a:r>
            <a:r>
              <a:t>. </a:t>
            </a:r>
            <a:r>
              <a:rPr lang="en-IE"/>
              <a:t>Staff still receive all pay owed for work completed</a:t>
            </a:r>
            <a: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Weekly-paid </a:t>
            </a:r>
            <a:r>
              <a:t>staff </a:t>
            </a:r>
            <a:r>
              <a:rPr lang="en-IE"/>
              <a:t>may have a gap of about two weeks, or about one week if already paid one week behind</a:t>
            </a:r>
            <a:r>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Some </a:t>
            </a:r>
            <a:r>
              <a:rPr lang="en-IE"/>
              <a:t>monthly-paid </a:t>
            </a:r>
            <a:r>
              <a:t>staff may </a:t>
            </a:r>
            <a:r>
              <a:rPr lang="en-IE"/>
              <a:t>have a gap of about 11 days. Those already one week behind may have </a:t>
            </a:r>
            <a:r>
              <a:t>a gap </a:t>
            </a:r>
            <a:r>
              <a:rPr lang="en-IE"/>
              <a:t>of about four days</a:t>
            </a:r>
            <a:r>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The Technical Adjustment </a:t>
            </a:r>
            <a:r>
              <a:rPr lang="en-IE"/>
              <a:t>is an optional advance for </a:t>
            </a:r>
            <a:r>
              <a:t>the </a:t>
            </a:r>
            <a:r>
              <a:rPr lang="en-IE"/>
              <a:t>temporary gap. It is not extra pay and </a:t>
            </a:r>
            <a:r>
              <a:t>must be repaid</a:t>
            </a:r>
            <a:r>
              <a:rPr lang="en-IE"/>
              <a:t> from future pay</a:t>
            </a:r>
            <a:r>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The advance may help staff who expect </a:t>
            </a:r>
            <a:r>
              <a:t>a </a:t>
            </a:r>
            <a:r>
              <a:rPr lang="en-IE"/>
              <a:t>gap and need short-term support</a:t>
            </a:r>
            <a:r>
              <a:t>. </a:t>
            </a:r>
            <a:r>
              <a:rPr lang="en-IE"/>
              <a:t>Each person </a:t>
            </a:r>
            <a:r>
              <a:t>should </a:t>
            </a:r>
            <a:r>
              <a:rPr lang="en-IE"/>
              <a:t>choose based on </a:t>
            </a:r>
            <a:r>
              <a:t>their </a:t>
            </a:r>
            <a:r>
              <a:rPr lang="en-IE"/>
              <a:t>own needs</a:t>
            </a:r>
            <a:r>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Some staff may not need the advance. </a:t>
            </a:r>
            <a:r>
              <a:t>Relief staff </a:t>
            </a:r>
            <a:r>
              <a:rPr lang="en-IE"/>
              <a:t>should wait for separate advice from </a:t>
            </a:r>
            <a:r>
              <a:t>HR or Payroll.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Staff choose one of three options: repay over three years, repay this PAYE year, or take no advance</a:t>
            </a:r>
            <a:r>
              <a:t>. </a:t>
            </a:r>
            <a:r>
              <a:rPr lang="en-IE"/>
              <a:t>No </a:t>
            </a:r>
            <a:r>
              <a:t>form </a:t>
            </a:r>
            <a:r>
              <a:rPr lang="en-IE"/>
              <a:t>means </a:t>
            </a:r>
            <a:r>
              <a:t>Option 3.</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Option 1 </a:t>
            </a:r>
            <a:r>
              <a:t>spreads repayment over </a:t>
            </a:r>
            <a:r>
              <a:rPr lang="en-IE"/>
              <a:t>three years. Staff </a:t>
            </a:r>
            <a:r>
              <a:t>may </a:t>
            </a:r>
            <a:r>
              <a:rPr lang="en-IE"/>
              <a:t>later need </a:t>
            </a:r>
            <a:r>
              <a:t>to </a:t>
            </a:r>
            <a:r>
              <a:rPr lang="en-IE"/>
              <a:t>reclaim overpaid PAYE or USC from Revenue and apply separately for any PRSI refund</a:t>
            </a:r>
            <a:r>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Option 2 repays the advance within the current PAYE year. Repayment is faster </a:t>
            </a:r>
            <a:r>
              <a:t>and </a:t>
            </a:r>
            <a:r>
              <a:rPr lang="en-IE"/>
              <a:t>no </a:t>
            </a:r>
            <a:r>
              <a:t>later</a:t>
            </a:r>
            <a:r>
              <a:rPr lang="en-IE"/>
              <a:t> tax recovery action is expected</a:t>
            </a:r>
            <a: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Option 3 </a:t>
            </a:r>
            <a:r>
              <a:t>means </a:t>
            </a:r>
            <a:r>
              <a:rPr lang="en-IE"/>
              <a:t>no advance and no repayment deductions. Staff manage any short-term pay gap themselves</a:t>
            </a:r>
            <a: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Staff who want Option 1 or 2</a:t>
            </a:r>
            <a:r>
              <a:t> must return the </a:t>
            </a:r>
            <a:r>
              <a:rPr lang="en-IE"/>
              <a:t>completed form by the deadline. If no </a:t>
            </a:r>
            <a:r>
              <a:t>form </a:t>
            </a:r>
            <a:r>
              <a:rPr lang="en-IE"/>
              <a:t>is returned, </a:t>
            </a:r>
            <a:r>
              <a:t>Option </a:t>
            </a:r>
            <a:r>
              <a:rPr lang="en-IE"/>
              <a:t>3 applies</a:t>
            </a:r>
            <a: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Staff should </a:t>
            </a:r>
            <a:r>
              <a:rPr lang="en-IE"/>
              <a:t>consider </a:t>
            </a:r>
            <a:r>
              <a:t>their </a:t>
            </a:r>
            <a:r>
              <a:rPr lang="en-IE"/>
              <a:t>possible gap, finances, leave plans, preferred repayment period, deductions and possible tax follow-up</a:t>
            </a:r>
            <a: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lang="en-IE"/>
              <a:t>Remind staff that this is not an SJOGCS-only change: all Section 38 agencies are moving to NiSRP. Use the remaining questions to recap </a:t>
            </a:r>
            <a:r>
              <a:t>the </a:t>
            </a:r>
            <a:r>
              <a:rPr lang="en-IE"/>
              <a:t>key points</a:t>
            </a:r>
            <a: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B38C7-1392-8830-D179-11928A7EF8CB}"/>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FB2E05A9-733F-4D1D-909E-854EF5A2B8DA}"/>
              </a:ext>
            </a:extLst>
          </p:cNvPr>
          <p:cNvSpPr>
            <a:spLocks noGrp="1"/>
          </p:cNvSpPr>
          <p:nvPr>
            <p:ph type="body" idx="1"/>
          </p:nvPr>
        </p:nvSpPr>
        <p:spPr/>
        <p:txBody>
          <a:bodyPr/>
          <a:lstStyle/>
          <a:p>
            <a:r>
              <a:rPr lang="en-IE"/>
              <a:t>Remind staff that this is not an SJOGCS-only change:  other Section 38 agencies are moving to </a:t>
            </a:r>
            <a:r>
              <a:rPr lang="en-IE" err="1"/>
              <a:t>NiSRP</a:t>
            </a:r>
            <a:r>
              <a:rPr lang="en-IE"/>
              <a:t>. Use the remaining questions to recap </a:t>
            </a:r>
            <a:r>
              <a:t>the </a:t>
            </a:r>
            <a:r>
              <a:rPr lang="en-IE"/>
              <a:t>key points</a:t>
            </a:r>
            <a:r>
              <a:t>.</a:t>
            </a:r>
          </a:p>
        </p:txBody>
      </p:sp>
    </p:spTree>
    <p:extLst>
      <p:ext uri="{BB962C8B-B14F-4D97-AF65-F5344CB8AC3E}">
        <p14:creationId xmlns:p14="http://schemas.microsoft.com/office/powerpoint/2010/main" val="4275750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amp; Tex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E0396-3300-B1D1-6453-75B7654A05FF}"/>
              </a:ext>
            </a:extLst>
          </p:cNvPr>
          <p:cNvSpPr/>
          <p:nvPr/>
        </p:nvSpPr>
        <p:spPr>
          <a:xfrm>
            <a:off x="-1" y="1332000"/>
            <a:ext cx="12193994" cy="552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462809" y="2448000"/>
            <a:ext cx="6237182" cy="2167476"/>
          </a:xfrm>
        </p:spPr>
        <p:txBody>
          <a:bodyPr anchor="t">
            <a:normAutofit/>
          </a:bodyPr>
          <a:lstStyle>
            <a:lvl1pPr algn="l">
              <a:lnSpc>
                <a:spcPts val="3840"/>
              </a:lnSpc>
              <a:defRPr sz="320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3" name="Subtitle 2">
            <a:extLst>
              <a:ext uri="{FF2B5EF4-FFF2-40B4-BE49-F238E27FC236}">
                <a16:creationId xmlns:a16="http://schemas.microsoft.com/office/drawing/2014/main" id="{85EE8005-4DAA-1FBD-6704-5951A0630AE8}"/>
              </a:ext>
            </a:extLst>
          </p:cNvPr>
          <p:cNvSpPr>
            <a:spLocks noGrp="1"/>
          </p:cNvSpPr>
          <p:nvPr>
            <p:ph type="subTitle" idx="1"/>
          </p:nvPr>
        </p:nvSpPr>
        <p:spPr>
          <a:xfrm>
            <a:off x="462809" y="4752001"/>
            <a:ext cx="6237182" cy="365125"/>
          </a:xfrm>
        </p:spPr>
        <p:txBody>
          <a:bodyPr>
            <a:normAutofit/>
          </a:bodyPr>
          <a:lstStyle>
            <a:lvl1pPr marL="0" indent="0" algn="l">
              <a:buNone/>
              <a:defRPr sz="1350">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GB"/>
              <a:t>Click to edit Master subtitle style</a:t>
            </a:r>
            <a:endParaRPr lang="en-IE"/>
          </a:p>
        </p:txBody>
      </p:sp>
      <p:pic>
        <p:nvPicPr>
          <p:cNvPr id="11" name="Picture 10">
            <a:extLst>
              <a:ext uri="{FF2B5EF4-FFF2-40B4-BE49-F238E27FC236}">
                <a16:creationId xmlns:a16="http://schemas.microsoft.com/office/drawing/2014/main" id="{E624185E-558F-04DC-9454-3689CCB0A401}"/>
              </a:ext>
            </a:extLst>
          </p:cNvPr>
          <p:cNvPicPr>
            <a:picLocks noChangeAspect="1"/>
          </p:cNvPicPr>
          <p:nvPr/>
        </p:nvPicPr>
        <p:blipFill>
          <a:blip r:embed="rId2"/>
          <a:srcRect/>
          <a:stretch/>
        </p:blipFill>
        <p:spPr>
          <a:xfrm>
            <a:off x="10530686" y="5232894"/>
            <a:ext cx="1219279" cy="1121413"/>
          </a:xfrm>
          <a:prstGeom prst="rect">
            <a:avLst/>
          </a:prstGeom>
        </p:spPr>
      </p:pic>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42035" y="5084079"/>
            <a:ext cx="6257651" cy="770622"/>
          </a:xfrm>
        </p:spPr>
        <p:txBody>
          <a:bodyPr>
            <a:noAutofit/>
          </a:bodyPr>
          <a:lstStyle>
            <a:lvl1pPr marL="0" indent="0" algn="l" defTabSz="914355" rtl="0" eaLnBrk="1" latinLnBrk="0" hangingPunct="1">
              <a:lnSpc>
                <a:spcPct val="90000"/>
              </a:lnSpc>
              <a:spcBef>
                <a:spcPts val="0"/>
              </a:spcBef>
              <a:buFont typeface="Arial" panose="020B0604020202020204" pitchFamily="34" charset="0"/>
              <a:buNone/>
              <a:defRPr lang="en-GB" sz="2000" kern="1200" dirty="0" smtClean="0">
                <a:solidFill>
                  <a:schemeClr val="bg1"/>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sp>
        <p:nvSpPr>
          <p:cNvPr id="15" name="Footer Placeholder 14">
            <a:extLst>
              <a:ext uri="{FF2B5EF4-FFF2-40B4-BE49-F238E27FC236}">
                <a16:creationId xmlns:a16="http://schemas.microsoft.com/office/drawing/2014/main" id="{59D34623-65B5-B9C3-AAD5-EF9245BB1073}"/>
              </a:ext>
            </a:extLst>
          </p:cNvPr>
          <p:cNvSpPr>
            <a:spLocks noGrp="1"/>
          </p:cNvSpPr>
          <p:nvPr>
            <p:ph type="ftr" sz="quarter" idx="15"/>
          </p:nvPr>
        </p:nvSpPr>
        <p:spPr>
          <a:xfrm>
            <a:off x="10080656" y="954000"/>
            <a:ext cx="2111344" cy="365125"/>
          </a:xfrm>
        </p:spPr>
        <p:txBody>
          <a:bodyPr/>
          <a:lstStyle>
            <a:lvl1pPr algn="l">
              <a:defRPr sz="2000" b="1">
                <a:solidFill>
                  <a:schemeClr val="bg2"/>
                </a:solidFill>
              </a:defRPr>
            </a:lvl1pPr>
          </a:lstStyle>
          <a:p>
            <a:pPr>
              <a:defRPr/>
            </a:pPr>
            <a:endParaRPr lang="en-US"/>
          </a:p>
        </p:txBody>
      </p:sp>
    </p:spTree>
    <p:extLst>
      <p:ext uri="{BB962C8B-B14F-4D97-AF65-F5344CB8AC3E}">
        <p14:creationId xmlns:p14="http://schemas.microsoft.com/office/powerpoint/2010/main" val="4184536152"/>
      </p:ext>
    </p:extLst>
  </p:cSld>
  <p:clrMapOvr>
    <a:masterClrMapping/>
  </p:clrMapOvr>
  <p:hf hdr="0" ftr="0" dt="0"/>
  <p:extLst>
    <p:ext uri="{DCECCB84-F9BA-43D5-87BE-67443E8EF086}">
      <p15:sldGuideLst xmlns:p15="http://schemas.microsoft.com/office/powerpoint/2012/main">
        <p15:guide id="1" orient="horz" pos="4320">
          <p15:clr>
            <a:srgbClr val="FBAE40"/>
          </p15:clr>
        </p15:guide>
        <p15:guide id="2" pos="767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amp;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E0396-3300-B1D1-6453-75B7654A05FF}"/>
              </a:ext>
            </a:extLst>
          </p:cNvPr>
          <p:cNvSpPr/>
          <p:nvPr/>
        </p:nvSpPr>
        <p:spPr>
          <a:xfrm>
            <a:off x="-1" y="1332000"/>
            <a:ext cx="12193994" cy="552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462809" y="2448000"/>
            <a:ext cx="6237182" cy="2167476"/>
          </a:xfrm>
        </p:spPr>
        <p:txBody>
          <a:bodyPr anchor="t">
            <a:normAutofit/>
          </a:bodyPr>
          <a:lstStyle>
            <a:lvl1pPr algn="l">
              <a:lnSpc>
                <a:spcPts val="3840"/>
              </a:lnSpc>
              <a:defRPr sz="320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3" name="Subtitle 2">
            <a:extLst>
              <a:ext uri="{FF2B5EF4-FFF2-40B4-BE49-F238E27FC236}">
                <a16:creationId xmlns:a16="http://schemas.microsoft.com/office/drawing/2014/main" id="{85EE8005-4DAA-1FBD-6704-5951A0630AE8}"/>
              </a:ext>
            </a:extLst>
          </p:cNvPr>
          <p:cNvSpPr>
            <a:spLocks noGrp="1"/>
          </p:cNvSpPr>
          <p:nvPr>
            <p:ph type="subTitle" idx="1"/>
          </p:nvPr>
        </p:nvSpPr>
        <p:spPr>
          <a:xfrm>
            <a:off x="462809" y="4752001"/>
            <a:ext cx="6237182" cy="365125"/>
          </a:xfrm>
        </p:spPr>
        <p:txBody>
          <a:bodyPr>
            <a:normAutofit/>
          </a:bodyPr>
          <a:lstStyle>
            <a:lvl1pPr marL="0" indent="0" algn="l">
              <a:buNone/>
              <a:defRPr sz="1350">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GB"/>
              <a:t>Click to edit Master subtitle style</a:t>
            </a:r>
            <a:endParaRPr lang="en-IE"/>
          </a:p>
        </p:txBody>
      </p:sp>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42035" y="5084079"/>
            <a:ext cx="6257651" cy="770622"/>
          </a:xfrm>
        </p:spPr>
        <p:txBody>
          <a:bodyPr>
            <a:noAutofit/>
          </a:bodyPr>
          <a:lstStyle>
            <a:lvl1pPr marL="0" indent="0" algn="l" defTabSz="914355" rtl="0" eaLnBrk="1" latinLnBrk="0" hangingPunct="1">
              <a:lnSpc>
                <a:spcPts val="2400"/>
              </a:lnSpc>
              <a:spcBef>
                <a:spcPts val="0"/>
              </a:spcBef>
              <a:buFont typeface="Arial" panose="020B0604020202020204" pitchFamily="34" charset="0"/>
              <a:buNone/>
              <a:defRPr lang="en-GB" sz="2000" kern="1200" dirty="0" smtClean="0">
                <a:solidFill>
                  <a:schemeClr val="bg1"/>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sp>
        <p:nvSpPr>
          <p:cNvPr id="5" name="Picture Placeholder 4">
            <a:extLst>
              <a:ext uri="{FF2B5EF4-FFF2-40B4-BE49-F238E27FC236}">
                <a16:creationId xmlns:a16="http://schemas.microsoft.com/office/drawing/2014/main" id="{F84FCACC-A078-4DB3-3DE0-778FBBDC71BC}"/>
              </a:ext>
            </a:extLst>
          </p:cNvPr>
          <p:cNvSpPr>
            <a:spLocks noGrp="1"/>
          </p:cNvSpPr>
          <p:nvPr>
            <p:ph type="pic" sz="quarter" idx="16"/>
          </p:nvPr>
        </p:nvSpPr>
        <p:spPr>
          <a:xfrm>
            <a:off x="6804443" y="609600"/>
            <a:ext cx="4950322" cy="5905500"/>
          </a:xfrm>
          <a:custGeom>
            <a:avLst/>
            <a:gdLst>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1650000 w 9900000"/>
              <a:gd name="connsiteY6" fmla="*/ 11664000 h 11664000"/>
              <a:gd name="connsiteX7" fmla="*/ 0 w 9900000"/>
              <a:gd name="connsiteY7" fmla="*/ 10014000 h 11664000"/>
              <a:gd name="connsiteX8" fmla="*/ 0 w 9900000"/>
              <a:gd name="connsiteY8" fmla="*/ 1650000 h 11664000"/>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0 w 9900000"/>
              <a:gd name="connsiteY6" fmla="*/ 10014000 h 11664000"/>
              <a:gd name="connsiteX7" fmla="*/ 0 w 9900000"/>
              <a:gd name="connsiteY7" fmla="*/ 1650000 h 11664000"/>
              <a:gd name="connsiteX0" fmla="*/ 0 w 9900000"/>
              <a:gd name="connsiteY0" fmla="*/ 1650000 h 11059500"/>
              <a:gd name="connsiteX1" fmla="*/ 1650000 w 9900000"/>
              <a:gd name="connsiteY1" fmla="*/ 0 h 11059500"/>
              <a:gd name="connsiteX2" fmla="*/ 8250000 w 9900000"/>
              <a:gd name="connsiteY2" fmla="*/ 0 h 11059500"/>
              <a:gd name="connsiteX3" fmla="*/ 9900000 w 9900000"/>
              <a:gd name="connsiteY3" fmla="*/ 1650000 h 11059500"/>
              <a:gd name="connsiteX4" fmla="*/ 9900000 w 9900000"/>
              <a:gd name="connsiteY4" fmla="*/ 10014000 h 11059500"/>
              <a:gd name="connsiteX5" fmla="*/ 0 w 9900000"/>
              <a:gd name="connsiteY5" fmla="*/ 10014000 h 11059500"/>
              <a:gd name="connsiteX6" fmla="*/ 0 w 9900000"/>
              <a:gd name="connsiteY6" fmla="*/ 1650000 h 11059500"/>
              <a:gd name="connsiteX0" fmla="*/ 0 w 9900000"/>
              <a:gd name="connsiteY0" fmla="*/ 1650000 h 11059500"/>
              <a:gd name="connsiteX1" fmla="*/ 1650000 w 9900000"/>
              <a:gd name="connsiteY1" fmla="*/ 0 h 11059500"/>
              <a:gd name="connsiteX2" fmla="*/ 9900000 w 9900000"/>
              <a:gd name="connsiteY2" fmla="*/ 1650000 h 11059500"/>
              <a:gd name="connsiteX3" fmla="*/ 9900000 w 9900000"/>
              <a:gd name="connsiteY3" fmla="*/ 10014000 h 11059500"/>
              <a:gd name="connsiteX4" fmla="*/ 0 w 9900000"/>
              <a:gd name="connsiteY4" fmla="*/ 10014000 h 11059500"/>
              <a:gd name="connsiteX5" fmla="*/ 0 w 9900000"/>
              <a:gd name="connsiteY5" fmla="*/ 1650000 h 11059500"/>
              <a:gd name="connsiteX0" fmla="*/ 0 w 9900000"/>
              <a:gd name="connsiteY0" fmla="*/ 1045500 h 10455000"/>
              <a:gd name="connsiteX1" fmla="*/ 9900000 w 9900000"/>
              <a:gd name="connsiteY1" fmla="*/ 1045500 h 10455000"/>
              <a:gd name="connsiteX2" fmla="*/ 9900000 w 9900000"/>
              <a:gd name="connsiteY2" fmla="*/ 9409500 h 10455000"/>
              <a:gd name="connsiteX3" fmla="*/ 0 w 9900000"/>
              <a:gd name="connsiteY3" fmla="*/ 9409500 h 10455000"/>
              <a:gd name="connsiteX4" fmla="*/ 0 w 9900000"/>
              <a:gd name="connsiteY4" fmla="*/ 1045500 h 10455000"/>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9409500"/>
              <a:gd name="connsiteX1" fmla="*/ 9900000 w 9900000"/>
              <a:gd name="connsiteY1" fmla="*/ 1045500 h 9409500"/>
              <a:gd name="connsiteX2" fmla="*/ 9900000 w 9900000"/>
              <a:gd name="connsiteY2" fmla="*/ 9409500 h 9409500"/>
              <a:gd name="connsiteX3" fmla="*/ 0 w 9900000"/>
              <a:gd name="connsiteY3" fmla="*/ 9409500 h 9409500"/>
              <a:gd name="connsiteX4" fmla="*/ 0 w 9900000"/>
              <a:gd name="connsiteY4" fmla="*/ 1045500 h 9409500"/>
              <a:gd name="connsiteX0" fmla="*/ 0 w 9900000"/>
              <a:gd name="connsiteY0" fmla="*/ 1125532 h 9489532"/>
              <a:gd name="connsiteX1" fmla="*/ 5010200 w 9900000"/>
              <a:gd name="connsiteY1" fmla="*/ 85225 h 9489532"/>
              <a:gd name="connsiteX2" fmla="*/ 9900000 w 9900000"/>
              <a:gd name="connsiteY2" fmla="*/ 1125532 h 9489532"/>
              <a:gd name="connsiteX3" fmla="*/ 9900000 w 9900000"/>
              <a:gd name="connsiteY3" fmla="*/ 9489532 h 9489532"/>
              <a:gd name="connsiteX4" fmla="*/ 0 w 9900000"/>
              <a:gd name="connsiteY4" fmla="*/ 9489532 h 9489532"/>
              <a:gd name="connsiteX5" fmla="*/ 0 w 9900000"/>
              <a:gd name="connsiteY5" fmla="*/ 1125532 h 9489532"/>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0000" h="13332326">
                <a:moveTo>
                  <a:pt x="0" y="4968326"/>
                </a:moveTo>
                <a:cubicBezTo>
                  <a:pt x="73033" y="3687659"/>
                  <a:pt x="1252000" y="0"/>
                  <a:pt x="4908600" y="0"/>
                </a:cubicBezTo>
                <a:cubicBezTo>
                  <a:pt x="8768400" y="0"/>
                  <a:pt x="9872433" y="3773674"/>
                  <a:pt x="9900000" y="4968326"/>
                </a:cubicBezTo>
                <a:lnTo>
                  <a:pt x="9900000" y="13332326"/>
                </a:lnTo>
                <a:lnTo>
                  <a:pt x="0" y="13332326"/>
                </a:lnTo>
                <a:lnTo>
                  <a:pt x="0" y="4968326"/>
                </a:lnTo>
                <a:close/>
              </a:path>
            </a:pathLst>
          </a:custGeom>
          <a:solidFill>
            <a:schemeClr val="accent6"/>
          </a:solidFill>
        </p:spPr>
        <p:txBody>
          <a:bodyPr anchor="ctr"/>
          <a:lstStyle>
            <a:lvl1pPr marL="0" indent="0" algn="ctr">
              <a:buNone/>
              <a:defRPr>
                <a:solidFill>
                  <a:schemeClr val="bg1"/>
                </a:solidFill>
              </a:defRPr>
            </a:lvl1pPr>
          </a:lstStyle>
          <a:p>
            <a:r>
              <a:rPr lang="en-GB"/>
              <a:t>Click icon to add picture</a:t>
            </a:r>
            <a:endParaRPr lang="en-IE"/>
          </a:p>
        </p:txBody>
      </p:sp>
      <p:pic>
        <p:nvPicPr>
          <p:cNvPr id="8" name="Picture 7" descr="A close up of a logo&#10;&#10;Description automatically generated">
            <a:extLst>
              <a:ext uri="{FF2B5EF4-FFF2-40B4-BE49-F238E27FC236}">
                <a16:creationId xmlns:a16="http://schemas.microsoft.com/office/drawing/2014/main" id="{53DFAB45-ED5E-9BCF-DA41-C181D2196793}"/>
              </a:ext>
            </a:extLst>
          </p:cNvPr>
          <p:cNvPicPr>
            <a:picLocks noChangeAspect="1"/>
          </p:cNvPicPr>
          <p:nvPr/>
        </p:nvPicPr>
        <p:blipFill>
          <a:blip r:embed="rId2"/>
          <a:stretch>
            <a:fillRect/>
          </a:stretch>
        </p:blipFill>
        <p:spPr>
          <a:xfrm>
            <a:off x="442035" y="179527"/>
            <a:ext cx="2394758" cy="1055197"/>
          </a:xfrm>
          <a:prstGeom prst="rect">
            <a:avLst/>
          </a:prstGeom>
        </p:spPr>
      </p:pic>
    </p:spTree>
    <p:extLst>
      <p:ext uri="{BB962C8B-B14F-4D97-AF65-F5344CB8AC3E}">
        <p14:creationId xmlns:p14="http://schemas.microsoft.com/office/powerpoint/2010/main" val="1592518173"/>
      </p:ext>
    </p:extLst>
  </p:cSld>
  <p:clrMapOvr>
    <a:masterClrMapping/>
  </p:clrMapOvr>
  <p:hf hdr="0" ftr="0" dt="0"/>
  <p:extLst>
    <p:ext uri="{DCECCB84-F9BA-43D5-87BE-67443E8EF086}">
      <p15:sldGuideLst xmlns:p15="http://schemas.microsoft.com/office/powerpoint/2012/main">
        <p15:guide id="1" orient="horz" pos="4320">
          <p15:clr>
            <a:srgbClr val="FBAE40"/>
          </p15:clr>
        </p15:guide>
        <p15:guide id="2" pos="7679">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ink Title Slide &amp;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E0396-3300-B1D1-6453-75B7654A05FF}"/>
              </a:ext>
            </a:extLst>
          </p:cNvPr>
          <p:cNvSpPr/>
          <p:nvPr/>
        </p:nvSpPr>
        <p:spPr>
          <a:xfrm>
            <a:off x="-1" y="1332000"/>
            <a:ext cx="12193994" cy="5526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accent6"/>
              </a:solidFill>
            </a:endParaRPr>
          </a:p>
        </p:txBody>
      </p:sp>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462809" y="2448000"/>
            <a:ext cx="6237182" cy="2167476"/>
          </a:xfrm>
        </p:spPr>
        <p:txBody>
          <a:bodyPr anchor="t">
            <a:normAutofit/>
          </a:bodyPr>
          <a:lstStyle>
            <a:lvl1pPr algn="l">
              <a:lnSpc>
                <a:spcPts val="3840"/>
              </a:lnSpc>
              <a:defRPr sz="3200">
                <a:solidFill>
                  <a:schemeClr val="bg2"/>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3" name="Subtitle 2">
            <a:extLst>
              <a:ext uri="{FF2B5EF4-FFF2-40B4-BE49-F238E27FC236}">
                <a16:creationId xmlns:a16="http://schemas.microsoft.com/office/drawing/2014/main" id="{85EE8005-4DAA-1FBD-6704-5951A0630AE8}"/>
              </a:ext>
            </a:extLst>
          </p:cNvPr>
          <p:cNvSpPr>
            <a:spLocks noGrp="1"/>
          </p:cNvSpPr>
          <p:nvPr>
            <p:ph type="subTitle" idx="1"/>
          </p:nvPr>
        </p:nvSpPr>
        <p:spPr>
          <a:xfrm>
            <a:off x="462809" y="4752001"/>
            <a:ext cx="6237182" cy="365125"/>
          </a:xfrm>
        </p:spPr>
        <p:txBody>
          <a:bodyPr>
            <a:normAutofit/>
          </a:bodyPr>
          <a:lstStyle>
            <a:lvl1pPr marL="0" indent="0" algn="l">
              <a:buNone/>
              <a:defRPr sz="1350">
                <a:solidFill>
                  <a:schemeClr val="tx2"/>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GB"/>
              <a:t>Click to edit Master subtitle style</a:t>
            </a:r>
            <a:endParaRPr lang="en-IE"/>
          </a:p>
        </p:txBody>
      </p:sp>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42035" y="5084079"/>
            <a:ext cx="6257651" cy="770622"/>
          </a:xfrm>
        </p:spPr>
        <p:txBody>
          <a:bodyPr>
            <a:noAutofit/>
          </a:bodyPr>
          <a:lstStyle>
            <a:lvl1pPr marL="0" indent="0" algn="l" defTabSz="914355" rtl="0" eaLnBrk="1" latinLnBrk="0" hangingPunct="1">
              <a:lnSpc>
                <a:spcPct val="90000"/>
              </a:lnSpc>
              <a:spcBef>
                <a:spcPts val="0"/>
              </a:spcBef>
              <a:buFont typeface="Arial" panose="020B0604020202020204" pitchFamily="34" charset="0"/>
              <a:buNone/>
              <a:defRPr lang="en-GB" sz="2000" kern="1200" dirty="0" smtClean="0">
                <a:solidFill>
                  <a:schemeClr val="tx2"/>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sp>
        <p:nvSpPr>
          <p:cNvPr id="6" name="Picture Placeholder 4">
            <a:extLst>
              <a:ext uri="{FF2B5EF4-FFF2-40B4-BE49-F238E27FC236}">
                <a16:creationId xmlns:a16="http://schemas.microsoft.com/office/drawing/2014/main" id="{E46FB71E-9CD1-7E80-4086-7E75C279D441}"/>
              </a:ext>
            </a:extLst>
          </p:cNvPr>
          <p:cNvSpPr>
            <a:spLocks noGrp="1"/>
          </p:cNvSpPr>
          <p:nvPr>
            <p:ph type="pic" sz="quarter" idx="16"/>
          </p:nvPr>
        </p:nvSpPr>
        <p:spPr>
          <a:xfrm>
            <a:off x="6804443" y="609600"/>
            <a:ext cx="4950322" cy="5905500"/>
          </a:xfrm>
          <a:custGeom>
            <a:avLst/>
            <a:gdLst>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1650000 w 9900000"/>
              <a:gd name="connsiteY6" fmla="*/ 11664000 h 11664000"/>
              <a:gd name="connsiteX7" fmla="*/ 0 w 9900000"/>
              <a:gd name="connsiteY7" fmla="*/ 10014000 h 11664000"/>
              <a:gd name="connsiteX8" fmla="*/ 0 w 9900000"/>
              <a:gd name="connsiteY8" fmla="*/ 1650000 h 11664000"/>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0 w 9900000"/>
              <a:gd name="connsiteY6" fmla="*/ 10014000 h 11664000"/>
              <a:gd name="connsiteX7" fmla="*/ 0 w 9900000"/>
              <a:gd name="connsiteY7" fmla="*/ 1650000 h 11664000"/>
              <a:gd name="connsiteX0" fmla="*/ 0 w 9900000"/>
              <a:gd name="connsiteY0" fmla="*/ 1650000 h 11059500"/>
              <a:gd name="connsiteX1" fmla="*/ 1650000 w 9900000"/>
              <a:gd name="connsiteY1" fmla="*/ 0 h 11059500"/>
              <a:gd name="connsiteX2" fmla="*/ 8250000 w 9900000"/>
              <a:gd name="connsiteY2" fmla="*/ 0 h 11059500"/>
              <a:gd name="connsiteX3" fmla="*/ 9900000 w 9900000"/>
              <a:gd name="connsiteY3" fmla="*/ 1650000 h 11059500"/>
              <a:gd name="connsiteX4" fmla="*/ 9900000 w 9900000"/>
              <a:gd name="connsiteY4" fmla="*/ 10014000 h 11059500"/>
              <a:gd name="connsiteX5" fmla="*/ 0 w 9900000"/>
              <a:gd name="connsiteY5" fmla="*/ 10014000 h 11059500"/>
              <a:gd name="connsiteX6" fmla="*/ 0 w 9900000"/>
              <a:gd name="connsiteY6" fmla="*/ 1650000 h 11059500"/>
              <a:gd name="connsiteX0" fmla="*/ 0 w 9900000"/>
              <a:gd name="connsiteY0" fmla="*/ 1650000 h 11059500"/>
              <a:gd name="connsiteX1" fmla="*/ 1650000 w 9900000"/>
              <a:gd name="connsiteY1" fmla="*/ 0 h 11059500"/>
              <a:gd name="connsiteX2" fmla="*/ 9900000 w 9900000"/>
              <a:gd name="connsiteY2" fmla="*/ 1650000 h 11059500"/>
              <a:gd name="connsiteX3" fmla="*/ 9900000 w 9900000"/>
              <a:gd name="connsiteY3" fmla="*/ 10014000 h 11059500"/>
              <a:gd name="connsiteX4" fmla="*/ 0 w 9900000"/>
              <a:gd name="connsiteY4" fmla="*/ 10014000 h 11059500"/>
              <a:gd name="connsiteX5" fmla="*/ 0 w 9900000"/>
              <a:gd name="connsiteY5" fmla="*/ 1650000 h 11059500"/>
              <a:gd name="connsiteX0" fmla="*/ 0 w 9900000"/>
              <a:gd name="connsiteY0" fmla="*/ 1045500 h 10455000"/>
              <a:gd name="connsiteX1" fmla="*/ 9900000 w 9900000"/>
              <a:gd name="connsiteY1" fmla="*/ 1045500 h 10455000"/>
              <a:gd name="connsiteX2" fmla="*/ 9900000 w 9900000"/>
              <a:gd name="connsiteY2" fmla="*/ 9409500 h 10455000"/>
              <a:gd name="connsiteX3" fmla="*/ 0 w 9900000"/>
              <a:gd name="connsiteY3" fmla="*/ 9409500 h 10455000"/>
              <a:gd name="connsiteX4" fmla="*/ 0 w 9900000"/>
              <a:gd name="connsiteY4" fmla="*/ 1045500 h 10455000"/>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9409500"/>
              <a:gd name="connsiteX1" fmla="*/ 9900000 w 9900000"/>
              <a:gd name="connsiteY1" fmla="*/ 1045500 h 9409500"/>
              <a:gd name="connsiteX2" fmla="*/ 9900000 w 9900000"/>
              <a:gd name="connsiteY2" fmla="*/ 9409500 h 9409500"/>
              <a:gd name="connsiteX3" fmla="*/ 0 w 9900000"/>
              <a:gd name="connsiteY3" fmla="*/ 9409500 h 9409500"/>
              <a:gd name="connsiteX4" fmla="*/ 0 w 9900000"/>
              <a:gd name="connsiteY4" fmla="*/ 1045500 h 9409500"/>
              <a:gd name="connsiteX0" fmla="*/ 0 w 9900000"/>
              <a:gd name="connsiteY0" fmla="*/ 1125532 h 9489532"/>
              <a:gd name="connsiteX1" fmla="*/ 5010200 w 9900000"/>
              <a:gd name="connsiteY1" fmla="*/ 85225 h 9489532"/>
              <a:gd name="connsiteX2" fmla="*/ 9900000 w 9900000"/>
              <a:gd name="connsiteY2" fmla="*/ 1125532 h 9489532"/>
              <a:gd name="connsiteX3" fmla="*/ 9900000 w 9900000"/>
              <a:gd name="connsiteY3" fmla="*/ 9489532 h 9489532"/>
              <a:gd name="connsiteX4" fmla="*/ 0 w 9900000"/>
              <a:gd name="connsiteY4" fmla="*/ 9489532 h 9489532"/>
              <a:gd name="connsiteX5" fmla="*/ 0 w 9900000"/>
              <a:gd name="connsiteY5" fmla="*/ 1125532 h 9489532"/>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0000" h="13332326">
                <a:moveTo>
                  <a:pt x="0" y="4968326"/>
                </a:moveTo>
                <a:cubicBezTo>
                  <a:pt x="73033" y="3687659"/>
                  <a:pt x="1252000" y="0"/>
                  <a:pt x="4908600" y="0"/>
                </a:cubicBezTo>
                <a:cubicBezTo>
                  <a:pt x="8768400" y="0"/>
                  <a:pt x="9872433" y="3773674"/>
                  <a:pt x="9900000" y="4968326"/>
                </a:cubicBezTo>
                <a:lnTo>
                  <a:pt x="9900000" y="13332326"/>
                </a:lnTo>
                <a:lnTo>
                  <a:pt x="0" y="13332326"/>
                </a:lnTo>
                <a:lnTo>
                  <a:pt x="0" y="4968326"/>
                </a:lnTo>
                <a:close/>
              </a:path>
            </a:pathLst>
          </a:custGeom>
          <a:solidFill>
            <a:schemeClr val="accent5"/>
          </a:solidFill>
        </p:spPr>
        <p:txBody>
          <a:bodyPr anchor="ctr"/>
          <a:lstStyle>
            <a:lvl1pPr marL="0" indent="0" algn="ctr">
              <a:buNone/>
              <a:defRPr>
                <a:solidFill>
                  <a:schemeClr val="bg1"/>
                </a:solidFill>
              </a:defRPr>
            </a:lvl1pPr>
          </a:lstStyle>
          <a:p>
            <a:r>
              <a:rPr lang="en-GB"/>
              <a:t>Click icon to add picture</a:t>
            </a:r>
            <a:endParaRPr lang="en-IE"/>
          </a:p>
        </p:txBody>
      </p:sp>
      <p:pic>
        <p:nvPicPr>
          <p:cNvPr id="5" name="Picture 4" descr="A close up of a logo&#10;&#10;Description automatically generated">
            <a:extLst>
              <a:ext uri="{FF2B5EF4-FFF2-40B4-BE49-F238E27FC236}">
                <a16:creationId xmlns:a16="http://schemas.microsoft.com/office/drawing/2014/main" id="{F10FDB8F-29D9-519C-8786-16B3F00F0545}"/>
              </a:ext>
            </a:extLst>
          </p:cNvPr>
          <p:cNvPicPr>
            <a:picLocks noChangeAspect="1"/>
          </p:cNvPicPr>
          <p:nvPr/>
        </p:nvPicPr>
        <p:blipFill>
          <a:blip r:embed="rId2"/>
          <a:stretch>
            <a:fillRect/>
          </a:stretch>
        </p:blipFill>
        <p:spPr>
          <a:xfrm>
            <a:off x="442035" y="179527"/>
            <a:ext cx="2394758" cy="1055197"/>
          </a:xfrm>
          <a:prstGeom prst="rect">
            <a:avLst/>
          </a:prstGeom>
        </p:spPr>
      </p:pic>
    </p:spTree>
    <p:extLst>
      <p:ext uri="{BB962C8B-B14F-4D97-AF65-F5344CB8AC3E}">
        <p14:creationId xmlns:p14="http://schemas.microsoft.com/office/powerpoint/2010/main" val="266773044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amp; Image Circ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E0396-3300-B1D1-6453-75B7654A05FF}"/>
              </a:ext>
            </a:extLst>
          </p:cNvPr>
          <p:cNvSpPr/>
          <p:nvPr/>
        </p:nvSpPr>
        <p:spPr>
          <a:xfrm>
            <a:off x="-1" y="1332000"/>
            <a:ext cx="12193994" cy="552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462809" y="2448000"/>
            <a:ext cx="6237182" cy="2167476"/>
          </a:xfrm>
        </p:spPr>
        <p:txBody>
          <a:bodyPr anchor="t">
            <a:normAutofit/>
          </a:bodyPr>
          <a:lstStyle>
            <a:lvl1pPr algn="l">
              <a:lnSpc>
                <a:spcPts val="3840"/>
              </a:lnSpc>
              <a:defRPr sz="3200">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3" name="Subtitle 2">
            <a:extLst>
              <a:ext uri="{FF2B5EF4-FFF2-40B4-BE49-F238E27FC236}">
                <a16:creationId xmlns:a16="http://schemas.microsoft.com/office/drawing/2014/main" id="{85EE8005-4DAA-1FBD-6704-5951A0630AE8}"/>
              </a:ext>
            </a:extLst>
          </p:cNvPr>
          <p:cNvSpPr>
            <a:spLocks noGrp="1"/>
          </p:cNvSpPr>
          <p:nvPr>
            <p:ph type="subTitle" idx="1"/>
          </p:nvPr>
        </p:nvSpPr>
        <p:spPr>
          <a:xfrm>
            <a:off x="462809" y="4752001"/>
            <a:ext cx="6237182" cy="365125"/>
          </a:xfrm>
        </p:spPr>
        <p:txBody>
          <a:bodyPr>
            <a:normAutofit/>
          </a:bodyPr>
          <a:lstStyle>
            <a:lvl1pPr marL="0" indent="0" algn="l">
              <a:buNone/>
              <a:defRPr sz="1350">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GB"/>
              <a:t>Click to edit Master subtitle style</a:t>
            </a:r>
            <a:endParaRPr lang="en-IE"/>
          </a:p>
        </p:txBody>
      </p:sp>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42035" y="5084079"/>
            <a:ext cx="6257651" cy="770622"/>
          </a:xfrm>
        </p:spPr>
        <p:txBody>
          <a:bodyPr>
            <a:noAutofit/>
          </a:bodyPr>
          <a:lstStyle>
            <a:lvl1pPr marL="0" indent="0" algn="l" defTabSz="914355" rtl="0" eaLnBrk="1" latinLnBrk="0" hangingPunct="1">
              <a:lnSpc>
                <a:spcPct val="90000"/>
              </a:lnSpc>
              <a:spcBef>
                <a:spcPts val="0"/>
              </a:spcBef>
              <a:buFont typeface="Arial" panose="020B0604020202020204" pitchFamily="34" charset="0"/>
              <a:buNone/>
              <a:defRPr lang="en-GB" sz="2000" kern="1200" dirty="0" smtClean="0">
                <a:solidFill>
                  <a:schemeClr val="bg1"/>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sp>
        <p:nvSpPr>
          <p:cNvPr id="5" name="Picture Placeholder 4">
            <a:extLst>
              <a:ext uri="{FF2B5EF4-FFF2-40B4-BE49-F238E27FC236}">
                <a16:creationId xmlns:a16="http://schemas.microsoft.com/office/drawing/2014/main" id="{F84FCACC-A078-4DB3-3DE0-778FBBDC71BC}"/>
              </a:ext>
            </a:extLst>
          </p:cNvPr>
          <p:cNvSpPr>
            <a:spLocks noGrp="1"/>
          </p:cNvSpPr>
          <p:nvPr>
            <p:ph type="pic" sz="quarter" idx="16"/>
          </p:nvPr>
        </p:nvSpPr>
        <p:spPr>
          <a:xfrm>
            <a:off x="6696436" y="792000"/>
            <a:ext cx="4986325" cy="4986000"/>
          </a:xfrm>
          <a:prstGeom prst="ellipse">
            <a:avLst/>
          </a:prstGeom>
        </p:spPr>
        <p:txBody>
          <a:bodyPr anchor="ctr"/>
          <a:lstStyle>
            <a:lvl1pPr marL="0" indent="0" algn="ctr">
              <a:buNone/>
              <a:defRPr>
                <a:solidFill>
                  <a:schemeClr val="bg1"/>
                </a:solidFill>
              </a:defRPr>
            </a:lvl1pPr>
          </a:lstStyle>
          <a:p>
            <a:r>
              <a:rPr lang="en-GB"/>
              <a:t>Click icon to add picture</a:t>
            </a:r>
            <a:endParaRPr lang="en-IE"/>
          </a:p>
        </p:txBody>
      </p:sp>
      <p:pic>
        <p:nvPicPr>
          <p:cNvPr id="4" name="Picture 3" descr="A group of red dots on a black background&#10;&#10;Description automatically generated">
            <a:extLst>
              <a:ext uri="{FF2B5EF4-FFF2-40B4-BE49-F238E27FC236}">
                <a16:creationId xmlns:a16="http://schemas.microsoft.com/office/drawing/2014/main" id="{78367BDD-9056-4079-E9CA-8081FA766FA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0530686" y="5171300"/>
            <a:ext cx="1219279" cy="1219200"/>
          </a:xfrm>
          <a:prstGeom prst="rect">
            <a:avLst/>
          </a:prstGeom>
        </p:spPr>
      </p:pic>
      <p:pic>
        <p:nvPicPr>
          <p:cNvPr id="8" name="Picture 7" descr="A close up of a logo&#10;&#10;Description automatically generated">
            <a:extLst>
              <a:ext uri="{FF2B5EF4-FFF2-40B4-BE49-F238E27FC236}">
                <a16:creationId xmlns:a16="http://schemas.microsoft.com/office/drawing/2014/main" id="{8D9A024C-0348-8D21-3EB6-127F42867684}"/>
              </a:ext>
            </a:extLst>
          </p:cNvPr>
          <p:cNvPicPr>
            <a:picLocks noChangeAspect="1"/>
          </p:cNvPicPr>
          <p:nvPr/>
        </p:nvPicPr>
        <p:blipFill>
          <a:blip r:embed="rId4"/>
          <a:stretch>
            <a:fillRect/>
          </a:stretch>
        </p:blipFill>
        <p:spPr>
          <a:xfrm>
            <a:off x="442035" y="179527"/>
            <a:ext cx="2394758" cy="1055197"/>
          </a:xfrm>
          <a:prstGeom prst="rect">
            <a:avLst/>
          </a:prstGeom>
        </p:spPr>
      </p:pic>
    </p:spTree>
    <p:extLst>
      <p:ext uri="{BB962C8B-B14F-4D97-AF65-F5344CB8AC3E}">
        <p14:creationId xmlns:p14="http://schemas.microsoft.com/office/powerpoint/2010/main" val="209691290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ink Title Slide &amp; Image Circ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462809" y="2448000"/>
            <a:ext cx="6237182" cy="2167476"/>
          </a:xfrm>
        </p:spPr>
        <p:txBody>
          <a:bodyPr anchor="t">
            <a:normAutofit/>
          </a:bodyPr>
          <a:lstStyle>
            <a:lvl1pPr algn="l">
              <a:lnSpc>
                <a:spcPts val="3840"/>
              </a:lnSpc>
              <a:defRPr sz="3200">
                <a:solidFill>
                  <a:schemeClr val="bg2"/>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3" name="Subtitle 2">
            <a:extLst>
              <a:ext uri="{FF2B5EF4-FFF2-40B4-BE49-F238E27FC236}">
                <a16:creationId xmlns:a16="http://schemas.microsoft.com/office/drawing/2014/main" id="{85EE8005-4DAA-1FBD-6704-5951A0630AE8}"/>
              </a:ext>
            </a:extLst>
          </p:cNvPr>
          <p:cNvSpPr>
            <a:spLocks noGrp="1"/>
          </p:cNvSpPr>
          <p:nvPr>
            <p:ph type="subTitle" idx="1"/>
          </p:nvPr>
        </p:nvSpPr>
        <p:spPr>
          <a:xfrm>
            <a:off x="462809" y="4752001"/>
            <a:ext cx="6237182" cy="365125"/>
          </a:xfrm>
        </p:spPr>
        <p:txBody>
          <a:bodyPr>
            <a:normAutofit/>
          </a:bodyPr>
          <a:lstStyle>
            <a:lvl1pPr marL="0" indent="0" algn="l">
              <a:buNone/>
              <a:defRPr sz="1350">
                <a:solidFill>
                  <a:schemeClr val="tx2"/>
                </a:solidFill>
              </a:defRPr>
            </a:lvl1pPr>
            <a:lvl2pPr marL="457177" indent="0" algn="ctr">
              <a:buNone/>
              <a:defRPr sz="2000"/>
            </a:lvl2pPr>
            <a:lvl3pPr marL="914355" indent="0" algn="ctr">
              <a:buNone/>
              <a:defRPr sz="1800"/>
            </a:lvl3pPr>
            <a:lvl4pPr marL="1371532" indent="0" algn="ctr">
              <a:buNone/>
              <a:defRPr sz="1600"/>
            </a:lvl4pPr>
            <a:lvl5pPr marL="1828709" indent="0" algn="ctr">
              <a:buNone/>
              <a:defRPr sz="1600"/>
            </a:lvl5pPr>
            <a:lvl6pPr marL="2285886" indent="0" algn="ctr">
              <a:buNone/>
              <a:defRPr sz="1600"/>
            </a:lvl6pPr>
            <a:lvl7pPr marL="2743063" indent="0" algn="ctr">
              <a:buNone/>
              <a:defRPr sz="1600"/>
            </a:lvl7pPr>
            <a:lvl8pPr marL="3200240" indent="0" algn="ctr">
              <a:buNone/>
              <a:defRPr sz="1600"/>
            </a:lvl8pPr>
            <a:lvl9pPr marL="3657417" indent="0" algn="ctr">
              <a:buNone/>
              <a:defRPr sz="1600"/>
            </a:lvl9pPr>
          </a:lstStyle>
          <a:p>
            <a:r>
              <a:rPr lang="en-GB"/>
              <a:t>Click to edit Master subtitle style</a:t>
            </a:r>
            <a:endParaRPr lang="en-IE"/>
          </a:p>
        </p:txBody>
      </p:sp>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42035" y="5084079"/>
            <a:ext cx="6257651" cy="770622"/>
          </a:xfrm>
        </p:spPr>
        <p:txBody>
          <a:bodyPr>
            <a:noAutofit/>
          </a:bodyPr>
          <a:lstStyle>
            <a:lvl1pPr marL="0" indent="0" algn="l" defTabSz="914355" rtl="0" eaLnBrk="1" latinLnBrk="0" hangingPunct="1">
              <a:lnSpc>
                <a:spcPct val="90000"/>
              </a:lnSpc>
              <a:spcBef>
                <a:spcPts val="0"/>
              </a:spcBef>
              <a:buFont typeface="Arial" panose="020B0604020202020204" pitchFamily="34" charset="0"/>
              <a:buNone/>
              <a:defRPr lang="en-GB" sz="2000" kern="1200" dirty="0" smtClean="0">
                <a:solidFill>
                  <a:schemeClr val="tx2"/>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sp>
        <p:nvSpPr>
          <p:cNvPr id="4" name="Picture Placeholder 4">
            <a:extLst>
              <a:ext uri="{FF2B5EF4-FFF2-40B4-BE49-F238E27FC236}">
                <a16:creationId xmlns:a16="http://schemas.microsoft.com/office/drawing/2014/main" id="{55D1127D-3C6B-9E11-F7DC-D0D542B779A1}"/>
              </a:ext>
            </a:extLst>
          </p:cNvPr>
          <p:cNvSpPr>
            <a:spLocks noGrp="1" noChangeAspect="1"/>
          </p:cNvSpPr>
          <p:nvPr>
            <p:ph type="pic" sz="quarter" idx="16"/>
          </p:nvPr>
        </p:nvSpPr>
        <p:spPr>
          <a:xfrm>
            <a:off x="6192403" y="1422000"/>
            <a:ext cx="4482292" cy="4482000"/>
          </a:xfrm>
          <a:prstGeom prst="ellipse">
            <a:avLst/>
          </a:prstGeom>
        </p:spPr>
        <p:txBody>
          <a:bodyPr anchor="ctr"/>
          <a:lstStyle>
            <a:lvl1pPr marL="0" indent="0" algn="ctr">
              <a:buNone/>
              <a:defRPr>
                <a:solidFill>
                  <a:schemeClr val="tx2"/>
                </a:solidFill>
              </a:defRPr>
            </a:lvl1pPr>
          </a:lstStyle>
          <a:p>
            <a:r>
              <a:rPr lang="en-GB"/>
              <a:t>Click icon to add picture</a:t>
            </a:r>
            <a:endParaRPr lang="en-IE"/>
          </a:p>
        </p:txBody>
      </p:sp>
      <p:pic>
        <p:nvPicPr>
          <p:cNvPr id="5" name="Picture 4" descr="A close up of a logo&#10;&#10;Description automatically generated">
            <a:extLst>
              <a:ext uri="{FF2B5EF4-FFF2-40B4-BE49-F238E27FC236}">
                <a16:creationId xmlns:a16="http://schemas.microsoft.com/office/drawing/2014/main" id="{65BEF3AE-6CD6-E815-75AC-7B9B15A6FC7A}"/>
              </a:ext>
            </a:extLst>
          </p:cNvPr>
          <p:cNvPicPr>
            <a:picLocks noChangeAspect="1"/>
          </p:cNvPicPr>
          <p:nvPr/>
        </p:nvPicPr>
        <p:blipFill>
          <a:blip r:embed="rId3"/>
          <a:stretch>
            <a:fillRect/>
          </a:stretch>
        </p:blipFill>
        <p:spPr>
          <a:xfrm>
            <a:off x="442035" y="179527"/>
            <a:ext cx="2394758" cy="1055197"/>
          </a:xfrm>
          <a:prstGeom prst="rect">
            <a:avLst/>
          </a:prstGeom>
        </p:spPr>
      </p:pic>
    </p:spTree>
    <p:extLst>
      <p:ext uri="{BB962C8B-B14F-4D97-AF65-F5344CB8AC3E}">
        <p14:creationId xmlns:p14="http://schemas.microsoft.com/office/powerpoint/2010/main" val="357291915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Divider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946D-702F-9AE4-D0FF-FA931F67504C}"/>
              </a:ext>
            </a:extLst>
          </p:cNvPr>
          <p:cNvSpPr>
            <a:spLocks noGrp="1"/>
          </p:cNvSpPr>
          <p:nvPr>
            <p:ph type="title"/>
          </p:nvPr>
        </p:nvSpPr>
        <p:spPr>
          <a:xfrm>
            <a:off x="8784572" y="26989"/>
            <a:ext cx="2569228" cy="2144712"/>
          </a:xfrm>
        </p:spPr>
        <p:txBody>
          <a:bodyPr anchor="t">
            <a:noAutofit/>
          </a:bodyPr>
          <a:lstStyle>
            <a:lvl1pPr>
              <a:defRPr sz="16500" b="1">
                <a:solidFill>
                  <a:schemeClr val="bg1"/>
                </a:solidFill>
              </a:defRPr>
            </a:lvl1pPr>
          </a:lstStyle>
          <a:p>
            <a:r>
              <a:rPr lang="en-GB"/>
              <a:t>Click to edit Master title style</a:t>
            </a:r>
            <a:endParaRPr lang="en-IE"/>
          </a:p>
        </p:txBody>
      </p:sp>
      <p:sp>
        <p:nvSpPr>
          <p:cNvPr id="3" name="Text Placeholder 2">
            <a:extLst>
              <a:ext uri="{FF2B5EF4-FFF2-40B4-BE49-F238E27FC236}">
                <a16:creationId xmlns:a16="http://schemas.microsoft.com/office/drawing/2014/main" id="{5741EB9D-A452-8A23-5B93-38D9A40D556E}"/>
              </a:ext>
            </a:extLst>
          </p:cNvPr>
          <p:cNvSpPr>
            <a:spLocks noGrp="1"/>
          </p:cNvSpPr>
          <p:nvPr>
            <p:ph type="body" idx="1"/>
          </p:nvPr>
        </p:nvSpPr>
        <p:spPr>
          <a:xfrm>
            <a:off x="444629" y="4680000"/>
            <a:ext cx="7708771" cy="768300"/>
          </a:xfrm>
        </p:spPr>
        <p:txBody>
          <a:bodyPr>
            <a:normAutofit/>
          </a:bodyPr>
          <a:lstStyle>
            <a:lvl1pPr marL="0" indent="0">
              <a:buNone/>
              <a:defRPr sz="4000" b="1">
                <a:solidFill>
                  <a:schemeClr val="bg1"/>
                </a:solidFill>
              </a:defRPr>
            </a:lvl1pPr>
            <a:lvl2pPr marL="457177" indent="0">
              <a:buNone/>
              <a:defRPr sz="2000">
                <a:solidFill>
                  <a:schemeClr val="tx1">
                    <a:tint val="75000"/>
                  </a:schemeClr>
                </a:solidFill>
              </a:defRPr>
            </a:lvl2pPr>
            <a:lvl3pPr marL="914355"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3" indent="0">
              <a:buNone/>
              <a:defRPr sz="1600">
                <a:solidFill>
                  <a:schemeClr val="tx1">
                    <a:tint val="75000"/>
                  </a:schemeClr>
                </a:solidFill>
              </a:defRPr>
            </a:lvl7pPr>
            <a:lvl8pPr marL="3200240" indent="0">
              <a:buNone/>
              <a:defRPr sz="1600">
                <a:solidFill>
                  <a:schemeClr val="tx1">
                    <a:tint val="75000"/>
                  </a:schemeClr>
                </a:solidFill>
              </a:defRPr>
            </a:lvl8pPr>
            <a:lvl9pPr marL="3657417" indent="0">
              <a:buNone/>
              <a:defRPr sz="1600">
                <a:solidFill>
                  <a:schemeClr val="tx1">
                    <a:tint val="75000"/>
                  </a:schemeClr>
                </a:solidFill>
              </a:defRPr>
            </a:lvl9pPr>
          </a:lstStyle>
          <a:p>
            <a:pPr lvl="0"/>
            <a:r>
              <a:rPr lang="en-GB"/>
              <a:t>Click to edit Master text styles</a:t>
            </a:r>
          </a:p>
        </p:txBody>
      </p:sp>
      <p:sp>
        <p:nvSpPr>
          <p:cNvPr id="5" name="Footer Placeholder 4">
            <a:extLst>
              <a:ext uri="{FF2B5EF4-FFF2-40B4-BE49-F238E27FC236}">
                <a16:creationId xmlns:a16="http://schemas.microsoft.com/office/drawing/2014/main" id="{99DBC68F-E7F3-6F9E-A64A-F54E5B3C02D7}"/>
              </a:ext>
            </a:extLst>
          </p:cNvPr>
          <p:cNvSpPr>
            <a:spLocks noGrp="1"/>
          </p:cNvSpPr>
          <p:nvPr>
            <p:ph type="ftr" sz="quarter" idx="11"/>
          </p:nvPr>
        </p:nvSpPr>
        <p:spPr>
          <a:xfrm>
            <a:off x="442035" y="6356351"/>
            <a:ext cx="7711365" cy="365125"/>
          </a:xfrm>
        </p:spPr>
        <p:txBody>
          <a:bodyPr/>
          <a:lstStyle>
            <a:lvl1pPr algn="l">
              <a:defRPr>
                <a:solidFill>
                  <a:schemeClr val="bg1"/>
                </a:solidFill>
              </a:defRPr>
            </a:lvl1pPr>
          </a:lstStyle>
          <a:p>
            <a:pPr>
              <a:defRPr/>
            </a:pPr>
            <a:endParaRPr lang="en-US"/>
          </a:p>
        </p:txBody>
      </p:sp>
      <p:sp>
        <p:nvSpPr>
          <p:cNvPr id="6" name="Slide Number Placeholder 5">
            <a:extLst>
              <a:ext uri="{FF2B5EF4-FFF2-40B4-BE49-F238E27FC236}">
                <a16:creationId xmlns:a16="http://schemas.microsoft.com/office/drawing/2014/main" id="{8CFCCB00-9024-59D9-C1F2-AEB3EA7AAE92}"/>
              </a:ext>
            </a:extLst>
          </p:cNvPr>
          <p:cNvSpPr>
            <a:spLocks noGrp="1"/>
          </p:cNvSpPr>
          <p:nvPr>
            <p:ph type="sldNum" sz="quarter" idx="12"/>
          </p:nvPr>
        </p:nvSpPr>
        <p:spPr>
          <a:xfrm>
            <a:off x="10986215" y="6356351"/>
            <a:ext cx="763750" cy="365125"/>
          </a:xfrm>
        </p:spPr>
        <p:txBody>
          <a:bodyPr/>
          <a:lstStyle>
            <a:lvl1pPr>
              <a:defRPr>
                <a:solidFill>
                  <a:schemeClr val="bg1"/>
                </a:solidFill>
              </a:defRPr>
            </a:lvl1pPr>
          </a:lstStyle>
          <a:p>
            <a:fld id="{725526FD-899C-45D2-B65D-E07E251D9D45}" type="slidenum">
              <a:rPr lang="en-US" altLang="en-US" smtClean="0"/>
              <a:pPr/>
              <a:t>‹#›</a:t>
            </a:fld>
            <a:endParaRPr lang="en-US" altLang="en-US"/>
          </a:p>
        </p:txBody>
      </p:sp>
      <p:pic>
        <p:nvPicPr>
          <p:cNvPr id="7" name="Picture 6" descr="A group of red dots on a black background&#10;&#10;Description automatically generated">
            <a:extLst>
              <a:ext uri="{FF2B5EF4-FFF2-40B4-BE49-F238E27FC236}">
                <a16:creationId xmlns:a16="http://schemas.microsoft.com/office/drawing/2014/main" id="{42111645-63FB-F3FF-0D04-F32EED5481F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0530686" y="5184000"/>
            <a:ext cx="1219279" cy="1219200"/>
          </a:xfrm>
          <a:prstGeom prst="rect">
            <a:avLst/>
          </a:prstGeom>
        </p:spPr>
      </p:pic>
    </p:spTree>
    <p:extLst>
      <p:ext uri="{BB962C8B-B14F-4D97-AF65-F5344CB8AC3E}">
        <p14:creationId xmlns:p14="http://schemas.microsoft.com/office/powerpoint/2010/main" val="252683776"/>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ext &amp; Pull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504033" y="504001"/>
            <a:ext cx="10515600"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7603F07-2CC6-4BA1-3E1B-23C45AAEB92B}"/>
              </a:ext>
            </a:extLst>
          </p:cNvPr>
          <p:cNvSpPr>
            <a:spLocks noGrp="1"/>
          </p:cNvSpPr>
          <p:nvPr>
            <p:ph sz="half" idx="1"/>
          </p:nvPr>
        </p:nvSpPr>
        <p:spPr>
          <a:xfrm>
            <a:off x="504033" y="1746000"/>
            <a:ext cx="5181600" cy="4351338"/>
          </a:xfrm>
        </p:spPr>
        <p:txBody>
          <a:bodyPr>
            <a:normAutofit/>
          </a:bodyPr>
          <a:lstStyle>
            <a:lvl1pPr marL="0" indent="0">
              <a:buNone/>
              <a:defRPr sz="2100">
                <a:solidFill>
                  <a:schemeClr val="tx2"/>
                </a:solidFill>
              </a:defRPr>
            </a:lvl1pPr>
            <a:lvl2pPr marL="457177" indent="0">
              <a:buNone/>
              <a:defRPr sz="2100">
                <a:solidFill>
                  <a:schemeClr val="tx2"/>
                </a:solidFill>
              </a:defRPr>
            </a:lvl2pPr>
            <a:lvl3pPr marL="914355" indent="0">
              <a:buNone/>
              <a:defRPr sz="2100">
                <a:solidFill>
                  <a:schemeClr val="tx2"/>
                </a:solidFill>
              </a:defRPr>
            </a:lvl3pPr>
            <a:lvl4pPr marL="1371532" indent="0">
              <a:buNone/>
              <a:defRPr sz="2100">
                <a:solidFill>
                  <a:schemeClr val="tx2"/>
                </a:solidFill>
              </a:defRPr>
            </a:lvl4pPr>
            <a:lvl5pPr marL="1828709" indent="0">
              <a:buNone/>
              <a:defRPr sz="2100">
                <a:solidFill>
                  <a:schemeClr val="tx2"/>
                </a:solidFill>
              </a:defRPr>
            </a:lvl5pPr>
          </a:lstStyle>
          <a:p>
            <a:pPr lvl="0"/>
            <a:r>
              <a:rPr lang="en-GB"/>
              <a:t>Click to edit Master text styles</a:t>
            </a:r>
          </a:p>
        </p:txBody>
      </p:sp>
      <p:sp>
        <p:nvSpPr>
          <p:cNvPr id="4" name="Content Placeholder 3">
            <a:extLst>
              <a:ext uri="{FF2B5EF4-FFF2-40B4-BE49-F238E27FC236}">
                <a16:creationId xmlns:a16="http://schemas.microsoft.com/office/drawing/2014/main" id="{E3AC9126-3D60-4712-2992-A38099EF66D8}"/>
              </a:ext>
            </a:extLst>
          </p:cNvPr>
          <p:cNvSpPr>
            <a:spLocks noGrp="1"/>
          </p:cNvSpPr>
          <p:nvPr>
            <p:ph sz="half" idx="2"/>
          </p:nvPr>
        </p:nvSpPr>
        <p:spPr>
          <a:xfrm>
            <a:off x="6172200" y="1746000"/>
            <a:ext cx="5181600" cy="4351338"/>
          </a:xfrm>
        </p:spPr>
        <p:txBody>
          <a:bodyPr>
            <a:normAutofit/>
          </a:bodyPr>
          <a:lstStyle>
            <a:lvl1pPr marL="0" indent="0">
              <a:buNone/>
              <a:defRPr sz="2500" b="1">
                <a:solidFill>
                  <a:schemeClr val="bg2"/>
                </a:solidFill>
              </a:defRPr>
            </a:lvl1pPr>
            <a:lvl2pPr marL="457177" indent="0">
              <a:buNone/>
              <a:defRPr sz="2500" b="1">
                <a:solidFill>
                  <a:schemeClr val="bg2"/>
                </a:solidFill>
              </a:defRPr>
            </a:lvl2pPr>
            <a:lvl3pPr marL="914355" indent="0">
              <a:buNone/>
              <a:defRPr sz="2500" b="1">
                <a:solidFill>
                  <a:schemeClr val="bg2"/>
                </a:solidFill>
              </a:defRPr>
            </a:lvl3pPr>
            <a:lvl4pPr marL="1371532" indent="0">
              <a:buNone/>
              <a:defRPr sz="2500" b="1">
                <a:solidFill>
                  <a:schemeClr val="bg2"/>
                </a:solidFill>
              </a:defRPr>
            </a:lvl4pPr>
            <a:lvl5pPr marL="1828709" indent="0">
              <a:buNone/>
              <a:defRPr sz="2500" b="1">
                <a:solidFill>
                  <a:schemeClr val="bg2"/>
                </a:solidFill>
              </a:defRPr>
            </a:lvl5pPr>
          </a:lstStyle>
          <a:p>
            <a:pPr lvl="0"/>
            <a:r>
              <a:rPr lang="en-GB"/>
              <a:t>Click to edit Master text styles</a:t>
            </a:r>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sp>
        <p:nvSpPr>
          <p:cNvPr id="8" name="Text Placeholder 4">
            <a:extLst>
              <a:ext uri="{FF2B5EF4-FFF2-40B4-BE49-F238E27FC236}">
                <a16:creationId xmlns:a16="http://schemas.microsoft.com/office/drawing/2014/main" id="{F4F96CBF-9F80-E074-3CCC-17DC8F887389}"/>
              </a:ext>
            </a:extLst>
          </p:cNvPr>
          <p:cNvSpPr>
            <a:spLocks noGrp="1"/>
          </p:cNvSpPr>
          <p:nvPr>
            <p:ph type="body" sz="quarter" idx="3"/>
          </p:nvPr>
        </p:nvSpPr>
        <p:spPr>
          <a:xfrm>
            <a:off x="504033" y="1074026"/>
            <a:ext cx="5183188" cy="649886"/>
          </a:xfrm>
        </p:spPr>
        <p:txBody>
          <a:bodyPr anchor="t">
            <a:normAutofit/>
          </a:bodyPr>
          <a:lstStyle>
            <a:lvl1pPr marL="0" indent="0">
              <a:buNone/>
              <a:defRPr sz="3000" b="0">
                <a:solidFill>
                  <a:schemeClr val="bg2"/>
                </a:solidFill>
              </a:defRPr>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GB"/>
              <a:t>Click to edit Master text styles</a:t>
            </a:r>
          </a:p>
        </p:txBody>
      </p:sp>
    </p:spTree>
    <p:extLst>
      <p:ext uri="{BB962C8B-B14F-4D97-AF65-F5344CB8AC3E}">
        <p14:creationId xmlns:p14="http://schemas.microsoft.com/office/powerpoint/2010/main" val="2809637861"/>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amp; Circl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504033" y="504001"/>
            <a:ext cx="10515600"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7603F07-2CC6-4BA1-3E1B-23C45AAEB92B}"/>
              </a:ext>
            </a:extLst>
          </p:cNvPr>
          <p:cNvSpPr>
            <a:spLocks noGrp="1"/>
          </p:cNvSpPr>
          <p:nvPr>
            <p:ph sz="half" idx="1"/>
          </p:nvPr>
        </p:nvSpPr>
        <p:spPr>
          <a:xfrm>
            <a:off x="504033" y="1746000"/>
            <a:ext cx="5181600" cy="4351338"/>
          </a:xfrm>
        </p:spPr>
        <p:txBody>
          <a:bodyPr>
            <a:normAutofit/>
          </a:bodyPr>
          <a:lstStyle>
            <a:lvl1pPr marL="0" indent="0">
              <a:buNone/>
              <a:defRPr sz="2100">
                <a:solidFill>
                  <a:schemeClr val="tx2"/>
                </a:solidFill>
              </a:defRPr>
            </a:lvl1pPr>
            <a:lvl2pPr marL="457177" indent="0">
              <a:buNone/>
              <a:defRPr sz="2100">
                <a:solidFill>
                  <a:schemeClr val="tx2"/>
                </a:solidFill>
              </a:defRPr>
            </a:lvl2pPr>
            <a:lvl3pPr marL="914355" indent="0">
              <a:buNone/>
              <a:defRPr sz="2100">
                <a:solidFill>
                  <a:schemeClr val="tx2"/>
                </a:solidFill>
              </a:defRPr>
            </a:lvl3pPr>
            <a:lvl4pPr marL="1371532" indent="0">
              <a:buNone/>
              <a:defRPr sz="2100">
                <a:solidFill>
                  <a:schemeClr val="tx2"/>
                </a:solidFill>
              </a:defRPr>
            </a:lvl4pPr>
            <a:lvl5pPr marL="1828709" indent="0">
              <a:buNone/>
              <a:defRPr sz="2100">
                <a:solidFill>
                  <a:schemeClr val="tx2"/>
                </a:solidFill>
              </a:defRPr>
            </a:lvl5pPr>
          </a:lstStyle>
          <a:p>
            <a:pPr lvl="0"/>
            <a:r>
              <a:rPr lang="en-GB"/>
              <a:t>Click to edit Master text styles</a:t>
            </a:r>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sp>
        <p:nvSpPr>
          <p:cNvPr id="8" name="Text Placeholder 4">
            <a:extLst>
              <a:ext uri="{FF2B5EF4-FFF2-40B4-BE49-F238E27FC236}">
                <a16:creationId xmlns:a16="http://schemas.microsoft.com/office/drawing/2014/main" id="{F4F96CBF-9F80-E074-3CCC-17DC8F887389}"/>
              </a:ext>
            </a:extLst>
          </p:cNvPr>
          <p:cNvSpPr>
            <a:spLocks noGrp="1"/>
          </p:cNvSpPr>
          <p:nvPr>
            <p:ph type="body" sz="quarter" idx="3"/>
          </p:nvPr>
        </p:nvSpPr>
        <p:spPr>
          <a:xfrm>
            <a:off x="504033" y="1074026"/>
            <a:ext cx="5183188" cy="649886"/>
          </a:xfrm>
        </p:spPr>
        <p:txBody>
          <a:bodyPr anchor="t">
            <a:normAutofit/>
          </a:bodyPr>
          <a:lstStyle>
            <a:lvl1pPr marL="0" indent="0">
              <a:buNone/>
              <a:defRPr sz="3000" b="0">
                <a:solidFill>
                  <a:schemeClr val="bg2"/>
                </a:solidFill>
              </a:defRPr>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GB"/>
              <a:t>Click to edit Master text styles</a:t>
            </a:r>
          </a:p>
        </p:txBody>
      </p:sp>
      <p:sp>
        <p:nvSpPr>
          <p:cNvPr id="5" name="Picture Placeholder 4">
            <a:extLst>
              <a:ext uri="{FF2B5EF4-FFF2-40B4-BE49-F238E27FC236}">
                <a16:creationId xmlns:a16="http://schemas.microsoft.com/office/drawing/2014/main" id="{CA0808F1-5366-BA9F-2B98-5FE849B6ABD3}"/>
              </a:ext>
            </a:extLst>
          </p:cNvPr>
          <p:cNvSpPr>
            <a:spLocks noGrp="1" noChangeAspect="1"/>
          </p:cNvSpPr>
          <p:nvPr>
            <p:ph type="pic" sz="quarter" idx="16"/>
          </p:nvPr>
        </p:nvSpPr>
        <p:spPr>
          <a:xfrm>
            <a:off x="6606430" y="-1247300"/>
            <a:ext cx="6840445" cy="6840000"/>
          </a:xfrm>
          <a:prstGeom prst="ellipse">
            <a:avLst/>
          </a:prstGeom>
        </p:spPr>
        <p:txBody>
          <a:bodyPr anchor="ctr"/>
          <a:lstStyle>
            <a:lvl1pPr marL="0" indent="0" algn="ctr">
              <a:buNone/>
              <a:defRPr>
                <a:solidFill>
                  <a:schemeClr val="tx2"/>
                </a:solidFill>
              </a:defRPr>
            </a:lvl1pPr>
          </a:lstStyle>
          <a:p>
            <a:r>
              <a:rPr lang="en-GB"/>
              <a:t>Click icon to add picture</a:t>
            </a:r>
            <a:endParaRPr lang="en-IE"/>
          </a:p>
        </p:txBody>
      </p:sp>
    </p:spTree>
    <p:extLst>
      <p:ext uri="{BB962C8B-B14F-4D97-AF65-F5344CB8AC3E}">
        <p14:creationId xmlns:p14="http://schemas.microsoft.com/office/powerpoint/2010/main" val="2589132863"/>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xt &amp; Shap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504033" y="504001"/>
            <a:ext cx="10515600"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7603F07-2CC6-4BA1-3E1B-23C45AAEB92B}"/>
              </a:ext>
            </a:extLst>
          </p:cNvPr>
          <p:cNvSpPr>
            <a:spLocks noGrp="1"/>
          </p:cNvSpPr>
          <p:nvPr>
            <p:ph sz="half" idx="1"/>
          </p:nvPr>
        </p:nvSpPr>
        <p:spPr>
          <a:xfrm>
            <a:off x="504033" y="1746000"/>
            <a:ext cx="5181600" cy="4351338"/>
          </a:xfrm>
        </p:spPr>
        <p:txBody>
          <a:bodyPr>
            <a:normAutofit/>
          </a:bodyPr>
          <a:lstStyle>
            <a:lvl1pPr marL="0" indent="0">
              <a:buNone/>
              <a:defRPr sz="2100">
                <a:solidFill>
                  <a:schemeClr val="tx2"/>
                </a:solidFill>
              </a:defRPr>
            </a:lvl1pPr>
            <a:lvl2pPr marL="457177" indent="0">
              <a:buNone/>
              <a:defRPr sz="2100">
                <a:solidFill>
                  <a:schemeClr val="tx2"/>
                </a:solidFill>
              </a:defRPr>
            </a:lvl2pPr>
            <a:lvl3pPr marL="914355" indent="0">
              <a:buNone/>
              <a:defRPr sz="2100">
                <a:solidFill>
                  <a:schemeClr val="tx2"/>
                </a:solidFill>
              </a:defRPr>
            </a:lvl3pPr>
            <a:lvl4pPr marL="1371532" indent="0">
              <a:buNone/>
              <a:defRPr sz="2100">
                <a:solidFill>
                  <a:schemeClr val="tx2"/>
                </a:solidFill>
              </a:defRPr>
            </a:lvl4pPr>
            <a:lvl5pPr marL="1828709" indent="0">
              <a:buNone/>
              <a:defRPr sz="2100">
                <a:solidFill>
                  <a:schemeClr val="tx2"/>
                </a:solidFill>
              </a:defRPr>
            </a:lvl5pPr>
          </a:lstStyle>
          <a:p>
            <a:pPr lvl="0"/>
            <a:r>
              <a:rPr lang="en-GB"/>
              <a:t>Click to edit Master text styles</a:t>
            </a:r>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sp>
        <p:nvSpPr>
          <p:cNvPr id="8" name="Text Placeholder 4">
            <a:extLst>
              <a:ext uri="{FF2B5EF4-FFF2-40B4-BE49-F238E27FC236}">
                <a16:creationId xmlns:a16="http://schemas.microsoft.com/office/drawing/2014/main" id="{F4F96CBF-9F80-E074-3CCC-17DC8F887389}"/>
              </a:ext>
            </a:extLst>
          </p:cNvPr>
          <p:cNvSpPr>
            <a:spLocks noGrp="1"/>
          </p:cNvSpPr>
          <p:nvPr>
            <p:ph type="body" sz="quarter" idx="3"/>
          </p:nvPr>
        </p:nvSpPr>
        <p:spPr>
          <a:xfrm>
            <a:off x="504033" y="1074026"/>
            <a:ext cx="5183188" cy="649886"/>
          </a:xfrm>
        </p:spPr>
        <p:txBody>
          <a:bodyPr anchor="t">
            <a:normAutofit/>
          </a:bodyPr>
          <a:lstStyle>
            <a:lvl1pPr marL="0" indent="0">
              <a:buNone/>
              <a:defRPr sz="3000" b="0">
                <a:solidFill>
                  <a:schemeClr val="bg2"/>
                </a:solidFill>
              </a:defRPr>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GB"/>
              <a:t>Click to edit Master text styles</a:t>
            </a:r>
          </a:p>
        </p:txBody>
      </p:sp>
      <p:sp>
        <p:nvSpPr>
          <p:cNvPr id="4" name="Picture Placeholder 4">
            <a:extLst>
              <a:ext uri="{FF2B5EF4-FFF2-40B4-BE49-F238E27FC236}">
                <a16:creationId xmlns:a16="http://schemas.microsoft.com/office/drawing/2014/main" id="{9E61B449-A6F0-96FF-E5B0-F27C90E4BCF8}"/>
              </a:ext>
            </a:extLst>
          </p:cNvPr>
          <p:cNvSpPr>
            <a:spLocks noGrp="1" noChangeAspect="1"/>
          </p:cNvSpPr>
          <p:nvPr>
            <p:ph type="pic" sz="quarter" idx="17"/>
          </p:nvPr>
        </p:nvSpPr>
        <p:spPr>
          <a:xfrm>
            <a:off x="7020457" y="504000"/>
            <a:ext cx="4626301" cy="5518959"/>
          </a:xfrm>
          <a:custGeom>
            <a:avLst/>
            <a:gdLst>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1650000 w 9900000"/>
              <a:gd name="connsiteY6" fmla="*/ 11664000 h 11664000"/>
              <a:gd name="connsiteX7" fmla="*/ 0 w 9900000"/>
              <a:gd name="connsiteY7" fmla="*/ 10014000 h 11664000"/>
              <a:gd name="connsiteX8" fmla="*/ 0 w 9900000"/>
              <a:gd name="connsiteY8" fmla="*/ 1650000 h 11664000"/>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0 w 9900000"/>
              <a:gd name="connsiteY6" fmla="*/ 10014000 h 11664000"/>
              <a:gd name="connsiteX7" fmla="*/ 0 w 9900000"/>
              <a:gd name="connsiteY7" fmla="*/ 1650000 h 11664000"/>
              <a:gd name="connsiteX0" fmla="*/ 0 w 9900000"/>
              <a:gd name="connsiteY0" fmla="*/ 1650000 h 11059500"/>
              <a:gd name="connsiteX1" fmla="*/ 1650000 w 9900000"/>
              <a:gd name="connsiteY1" fmla="*/ 0 h 11059500"/>
              <a:gd name="connsiteX2" fmla="*/ 8250000 w 9900000"/>
              <a:gd name="connsiteY2" fmla="*/ 0 h 11059500"/>
              <a:gd name="connsiteX3" fmla="*/ 9900000 w 9900000"/>
              <a:gd name="connsiteY3" fmla="*/ 1650000 h 11059500"/>
              <a:gd name="connsiteX4" fmla="*/ 9900000 w 9900000"/>
              <a:gd name="connsiteY4" fmla="*/ 10014000 h 11059500"/>
              <a:gd name="connsiteX5" fmla="*/ 0 w 9900000"/>
              <a:gd name="connsiteY5" fmla="*/ 10014000 h 11059500"/>
              <a:gd name="connsiteX6" fmla="*/ 0 w 9900000"/>
              <a:gd name="connsiteY6" fmla="*/ 1650000 h 11059500"/>
              <a:gd name="connsiteX0" fmla="*/ 0 w 9900000"/>
              <a:gd name="connsiteY0" fmla="*/ 1650000 h 11059500"/>
              <a:gd name="connsiteX1" fmla="*/ 1650000 w 9900000"/>
              <a:gd name="connsiteY1" fmla="*/ 0 h 11059500"/>
              <a:gd name="connsiteX2" fmla="*/ 9900000 w 9900000"/>
              <a:gd name="connsiteY2" fmla="*/ 1650000 h 11059500"/>
              <a:gd name="connsiteX3" fmla="*/ 9900000 w 9900000"/>
              <a:gd name="connsiteY3" fmla="*/ 10014000 h 11059500"/>
              <a:gd name="connsiteX4" fmla="*/ 0 w 9900000"/>
              <a:gd name="connsiteY4" fmla="*/ 10014000 h 11059500"/>
              <a:gd name="connsiteX5" fmla="*/ 0 w 9900000"/>
              <a:gd name="connsiteY5" fmla="*/ 1650000 h 11059500"/>
              <a:gd name="connsiteX0" fmla="*/ 0 w 9900000"/>
              <a:gd name="connsiteY0" fmla="*/ 1045500 h 10455000"/>
              <a:gd name="connsiteX1" fmla="*/ 9900000 w 9900000"/>
              <a:gd name="connsiteY1" fmla="*/ 1045500 h 10455000"/>
              <a:gd name="connsiteX2" fmla="*/ 9900000 w 9900000"/>
              <a:gd name="connsiteY2" fmla="*/ 9409500 h 10455000"/>
              <a:gd name="connsiteX3" fmla="*/ 0 w 9900000"/>
              <a:gd name="connsiteY3" fmla="*/ 9409500 h 10455000"/>
              <a:gd name="connsiteX4" fmla="*/ 0 w 9900000"/>
              <a:gd name="connsiteY4" fmla="*/ 1045500 h 10455000"/>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9409500"/>
              <a:gd name="connsiteX1" fmla="*/ 9900000 w 9900000"/>
              <a:gd name="connsiteY1" fmla="*/ 1045500 h 9409500"/>
              <a:gd name="connsiteX2" fmla="*/ 9900000 w 9900000"/>
              <a:gd name="connsiteY2" fmla="*/ 9409500 h 9409500"/>
              <a:gd name="connsiteX3" fmla="*/ 0 w 9900000"/>
              <a:gd name="connsiteY3" fmla="*/ 9409500 h 9409500"/>
              <a:gd name="connsiteX4" fmla="*/ 0 w 9900000"/>
              <a:gd name="connsiteY4" fmla="*/ 1045500 h 9409500"/>
              <a:gd name="connsiteX0" fmla="*/ 0 w 9900000"/>
              <a:gd name="connsiteY0" fmla="*/ 1125532 h 9489532"/>
              <a:gd name="connsiteX1" fmla="*/ 5010200 w 9900000"/>
              <a:gd name="connsiteY1" fmla="*/ 85225 h 9489532"/>
              <a:gd name="connsiteX2" fmla="*/ 9900000 w 9900000"/>
              <a:gd name="connsiteY2" fmla="*/ 1125532 h 9489532"/>
              <a:gd name="connsiteX3" fmla="*/ 9900000 w 9900000"/>
              <a:gd name="connsiteY3" fmla="*/ 9489532 h 9489532"/>
              <a:gd name="connsiteX4" fmla="*/ 0 w 9900000"/>
              <a:gd name="connsiteY4" fmla="*/ 9489532 h 9489532"/>
              <a:gd name="connsiteX5" fmla="*/ 0 w 9900000"/>
              <a:gd name="connsiteY5" fmla="*/ 1125532 h 9489532"/>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0000" h="13332326">
                <a:moveTo>
                  <a:pt x="0" y="4968326"/>
                </a:moveTo>
                <a:cubicBezTo>
                  <a:pt x="73033" y="3687659"/>
                  <a:pt x="1252000" y="0"/>
                  <a:pt x="4908600" y="0"/>
                </a:cubicBezTo>
                <a:cubicBezTo>
                  <a:pt x="8768400" y="0"/>
                  <a:pt x="9872433" y="3773674"/>
                  <a:pt x="9900000" y="4968326"/>
                </a:cubicBezTo>
                <a:lnTo>
                  <a:pt x="9900000" y="13332326"/>
                </a:lnTo>
                <a:lnTo>
                  <a:pt x="0" y="13332326"/>
                </a:lnTo>
                <a:lnTo>
                  <a:pt x="0" y="4968326"/>
                </a:lnTo>
                <a:close/>
              </a:path>
            </a:pathLst>
          </a:custGeom>
          <a:solidFill>
            <a:schemeClr val="accent6"/>
          </a:solidFill>
        </p:spPr>
        <p:txBody>
          <a:bodyPr anchor="ctr"/>
          <a:lstStyle>
            <a:lvl1pPr marL="0" indent="0" algn="ctr">
              <a:buNone/>
              <a:defRPr>
                <a:solidFill>
                  <a:schemeClr val="bg1"/>
                </a:solidFill>
              </a:defRPr>
            </a:lvl1pPr>
          </a:lstStyle>
          <a:p>
            <a:r>
              <a:rPr lang="en-GB"/>
              <a:t>Click icon to add picture</a:t>
            </a:r>
            <a:endParaRPr lang="en-IE"/>
          </a:p>
        </p:txBody>
      </p:sp>
    </p:spTree>
    <p:extLst>
      <p:ext uri="{BB962C8B-B14F-4D97-AF65-F5344CB8AC3E}">
        <p14:creationId xmlns:p14="http://schemas.microsoft.com/office/powerpoint/2010/main" val="641530668"/>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amp; Shape &amp; Pull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504033" y="504001"/>
            <a:ext cx="10515600"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7603F07-2CC6-4BA1-3E1B-23C45AAEB92B}"/>
              </a:ext>
            </a:extLst>
          </p:cNvPr>
          <p:cNvSpPr>
            <a:spLocks noGrp="1"/>
          </p:cNvSpPr>
          <p:nvPr>
            <p:ph sz="half" idx="1"/>
          </p:nvPr>
        </p:nvSpPr>
        <p:spPr>
          <a:xfrm>
            <a:off x="504033" y="1746000"/>
            <a:ext cx="5181600" cy="4351338"/>
          </a:xfrm>
        </p:spPr>
        <p:txBody>
          <a:bodyPr>
            <a:normAutofit/>
          </a:bodyPr>
          <a:lstStyle>
            <a:lvl1pPr marL="0" indent="0">
              <a:buNone/>
              <a:defRPr sz="2100">
                <a:solidFill>
                  <a:schemeClr val="tx2"/>
                </a:solidFill>
              </a:defRPr>
            </a:lvl1pPr>
            <a:lvl2pPr marL="457177" indent="0">
              <a:buNone/>
              <a:defRPr sz="2100">
                <a:solidFill>
                  <a:schemeClr val="tx2"/>
                </a:solidFill>
              </a:defRPr>
            </a:lvl2pPr>
            <a:lvl3pPr marL="914355" indent="0">
              <a:buNone/>
              <a:defRPr sz="2100">
                <a:solidFill>
                  <a:schemeClr val="tx2"/>
                </a:solidFill>
              </a:defRPr>
            </a:lvl3pPr>
            <a:lvl4pPr marL="1371532" indent="0">
              <a:buNone/>
              <a:defRPr sz="2100">
                <a:solidFill>
                  <a:schemeClr val="tx2"/>
                </a:solidFill>
              </a:defRPr>
            </a:lvl4pPr>
            <a:lvl5pPr marL="1828709" indent="0">
              <a:buNone/>
              <a:defRPr sz="2100">
                <a:solidFill>
                  <a:schemeClr val="tx2"/>
                </a:solidFill>
              </a:defRPr>
            </a:lvl5pPr>
          </a:lstStyle>
          <a:p>
            <a:pPr lvl="0"/>
            <a:r>
              <a:rPr lang="en-GB"/>
              <a:t>Click to edit Master text styles</a:t>
            </a:r>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sp>
        <p:nvSpPr>
          <p:cNvPr id="8" name="Text Placeholder 4">
            <a:extLst>
              <a:ext uri="{FF2B5EF4-FFF2-40B4-BE49-F238E27FC236}">
                <a16:creationId xmlns:a16="http://schemas.microsoft.com/office/drawing/2014/main" id="{F4F96CBF-9F80-E074-3CCC-17DC8F887389}"/>
              </a:ext>
            </a:extLst>
          </p:cNvPr>
          <p:cNvSpPr>
            <a:spLocks noGrp="1"/>
          </p:cNvSpPr>
          <p:nvPr>
            <p:ph type="body" sz="quarter" idx="3"/>
          </p:nvPr>
        </p:nvSpPr>
        <p:spPr>
          <a:xfrm>
            <a:off x="504033" y="1074026"/>
            <a:ext cx="5183188" cy="649886"/>
          </a:xfrm>
        </p:spPr>
        <p:txBody>
          <a:bodyPr anchor="t">
            <a:normAutofit/>
          </a:bodyPr>
          <a:lstStyle>
            <a:lvl1pPr marL="0" indent="0">
              <a:buNone/>
              <a:defRPr sz="3000" b="0">
                <a:solidFill>
                  <a:schemeClr val="bg2"/>
                </a:solidFill>
              </a:defRPr>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GB"/>
              <a:t>Click to edit Master text styles</a:t>
            </a:r>
          </a:p>
        </p:txBody>
      </p:sp>
      <p:sp>
        <p:nvSpPr>
          <p:cNvPr id="5" name="Picture Placeholder 4">
            <a:extLst>
              <a:ext uri="{FF2B5EF4-FFF2-40B4-BE49-F238E27FC236}">
                <a16:creationId xmlns:a16="http://schemas.microsoft.com/office/drawing/2014/main" id="{CA0808F1-5366-BA9F-2B98-5FE849B6ABD3}"/>
              </a:ext>
            </a:extLst>
          </p:cNvPr>
          <p:cNvSpPr>
            <a:spLocks noGrp="1" noChangeAspect="1"/>
          </p:cNvSpPr>
          <p:nvPr>
            <p:ph type="pic" sz="quarter" idx="16"/>
          </p:nvPr>
        </p:nvSpPr>
        <p:spPr>
          <a:xfrm>
            <a:off x="6300410" y="-2520000"/>
            <a:ext cx="8280539" cy="8280000"/>
          </a:xfrm>
          <a:prstGeom prst="ellipse">
            <a:avLst/>
          </a:prstGeom>
          <a:solidFill>
            <a:schemeClr val="accent6"/>
          </a:solidFill>
        </p:spPr>
        <p:txBody>
          <a:bodyPr anchor="ctr"/>
          <a:lstStyle>
            <a:lvl1pPr marL="0" indent="0" algn="ctr">
              <a:buNone/>
              <a:defRPr>
                <a:solidFill>
                  <a:schemeClr val="tx2"/>
                </a:solidFill>
              </a:defRPr>
            </a:lvl1pPr>
          </a:lstStyle>
          <a:p>
            <a:r>
              <a:rPr lang="en-GB"/>
              <a:t>Click icon to add picture</a:t>
            </a:r>
            <a:endParaRPr lang="en-IE"/>
          </a:p>
        </p:txBody>
      </p:sp>
      <p:sp>
        <p:nvSpPr>
          <p:cNvPr id="4" name="Content Placeholder 3">
            <a:extLst>
              <a:ext uri="{FF2B5EF4-FFF2-40B4-BE49-F238E27FC236}">
                <a16:creationId xmlns:a16="http://schemas.microsoft.com/office/drawing/2014/main" id="{64841841-2197-B1DD-B419-4EC24ECB1A70}"/>
              </a:ext>
            </a:extLst>
          </p:cNvPr>
          <p:cNvSpPr>
            <a:spLocks noGrp="1"/>
          </p:cNvSpPr>
          <p:nvPr>
            <p:ph sz="half" idx="2"/>
          </p:nvPr>
        </p:nvSpPr>
        <p:spPr>
          <a:xfrm>
            <a:off x="7380481" y="864000"/>
            <a:ext cx="3923255" cy="3555600"/>
          </a:xfrm>
        </p:spPr>
        <p:txBody>
          <a:bodyPr>
            <a:normAutofit/>
          </a:bodyPr>
          <a:lstStyle>
            <a:lvl1pPr marL="0" indent="0">
              <a:buNone/>
              <a:defRPr sz="2500" b="1">
                <a:solidFill>
                  <a:schemeClr val="bg2"/>
                </a:solidFill>
              </a:defRPr>
            </a:lvl1pPr>
            <a:lvl2pPr marL="457177" indent="0">
              <a:buNone/>
              <a:defRPr sz="2500" b="1">
                <a:solidFill>
                  <a:schemeClr val="bg2"/>
                </a:solidFill>
              </a:defRPr>
            </a:lvl2pPr>
            <a:lvl3pPr marL="914355" indent="0">
              <a:buNone/>
              <a:defRPr sz="2500" b="1">
                <a:solidFill>
                  <a:schemeClr val="bg2"/>
                </a:solidFill>
              </a:defRPr>
            </a:lvl3pPr>
            <a:lvl4pPr marL="1371532" indent="0">
              <a:buNone/>
              <a:defRPr sz="2500" b="1">
                <a:solidFill>
                  <a:schemeClr val="bg2"/>
                </a:solidFill>
              </a:defRPr>
            </a:lvl4pPr>
            <a:lvl5pPr marL="1828709" indent="0">
              <a:buNone/>
              <a:defRPr sz="2500" b="1">
                <a:solidFill>
                  <a:schemeClr val="bg2"/>
                </a:solidFill>
              </a:defRPr>
            </a:lvl5pPr>
          </a:lstStyle>
          <a:p>
            <a:pPr lvl="0"/>
            <a:r>
              <a:rPr lang="en-GB"/>
              <a:t>Click to edit Master text styles</a:t>
            </a:r>
          </a:p>
        </p:txBody>
      </p:sp>
    </p:spTree>
    <p:extLst>
      <p:ext uri="{BB962C8B-B14F-4D97-AF65-F5344CB8AC3E}">
        <p14:creationId xmlns:p14="http://schemas.microsoft.com/office/powerpoint/2010/main" val="2365114667"/>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amp;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504033" y="504001"/>
            <a:ext cx="10515600"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3" name="Content Placeholder 2">
            <a:extLst>
              <a:ext uri="{FF2B5EF4-FFF2-40B4-BE49-F238E27FC236}">
                <a16:creationId xmlns:a16="http://schemas.microsoft.com/office/drawing/2014/main" id="{47603F07-2CC6-4BA1-3E1B-23C45AAEB92B}"/>
              </a:ext>
            </a:extLst>
          </p:cNvPr>
          <p:cNvSpPr>
            <a:spLocks noGrp="1"/>
          </p:cNvSpPr>
          <p:nvPr>
            <p:ph sz="half" idx="1"/>
          </p:nvPr>
        </p:nvSpPr>
        <p:spPr>
          <a:xfrm>
            <a:off x="504033" y="1746000"/>
            <a:ext cx="2790182" cy="4351338"/>
          </a:xfrm>
        </p:spPr>
        <p:txBody>
          <a:bodyPr>
            <a:normAutofit/>
          </a:bodyPr>
          <a:lstStyle>
            <a:lvl1pPr marL="0" indent="0">
              <a:buNone/>
              <a:defRPr sz="1500">
                <a:solidFill>
                  <a:schemeClr val="tx2"/>
                </a:solidFill>
              </a:defRPr>
            </a:lvl1pPr>
            <a:lvl2pPr marL="457177" indent="0">
              <a:buNone/>
              <a:defRPr sz="2100">
                <a:solidFill>
                  <a:schemeClr val="tx2"/>
                </a:solidFill>
              </a:defRPr>
            </a:lvl2pPr>
            <a:lvl3pPr marL="914355" indent="0">
              <a:buNone/>
              <a:defRPr sz="2100">
                <a:solidFill>
                  <a:schemeClr val="tx2"/>
                </a:solidFill>
              </a:defRPr>
            </a:lvl3pPr>
            <a:lvl4pPr marL="1371532" indent="0">
              <a:buNone/>
              <a:defRPr sz="2100">
                <a:solidFill>
                  <a:schemeClr val="tx2"/>
                </a:solidFill>
              </a:defRPr>
            </a:lvl4pPr>
            <a:lvl5pPr marL="1828709" indent="0">
              <a:buNone/>
              <a:defRPr sz="2100">
                <a:solidFill>
                  <a:schemeClr val="tx2"/>
                </a:solidFill>
              </a:defRPr>
            </a:lvl5pPr>
          </a:lstStyle>
          <a:p>
            <a:pPr lvl="0"/>
            <a:r>
              <a:rPr lang="en-GB"/>
              <a:t>Click to edit Master text styles</a:t>
            </a:r>
          </a:p>
        </p:txBody>
      </p:sp>
      <p:sp>
        <p:nvSpPr>
          <p:cNvPr id="4" name="Content Placeholder 3">
            <a:extLst>
              <a:ext uri="{FF2B5EF4-FFF2-40B4-BE49-F238E27FC236}">
                <a16:creationId xmlns:a16="http://schemas.microsoft.com/office/drawing/2014/main" id="{E3AC9126-3D60-4712-2992-A38099EF66D8}"/>
              </a:ext>
            </a:extLst>
          </p:cNvPr>
          <p:cNvSpPr>
            <a:spLocks noGrp="1"/>
          </p:cNvSpPr>
          <p:nvPr>
            <p:ph sz="half" idx="2"/>
          </p:nvPr>
        </p:nvSpPr>
        <p:spPr>
          <a:xfrm>
            <a:off x="3294214" y="1746000"/>
            <a:ext cx="8059586" cy="4352400"/>
          </a:xfrm>
        </p:spPr>
        <p:txBody>
          <a:bodyPr>
            <a:normAutofit/>
          </a:bodyPr>
          <a:lstStyle>
            <a:lvl1pPr marL="0" indent="0">
              <a:buNone/>
              <a:defRPr sz="1400" b="0">
                <a:solidFill>
                  <a:schemeClr val="tx2"/>
                </a:solidFill>
              </a:defRPr>
            </a:lvl1pPr>
            <a:lvl2pPr marL="457177" indent="0">
              <a:buNone/>
              <a:defRPr sz="2500" b="1">
                <a:solidFill>
                  <a:schemeClr val="bg2"/>
                </a:solidFill>
              </a:defRPr>
            </a:lvl2pPr>
            <a:lvl3pPr marL="914355" indent="0">
              <a:buNone/>
              <a:defRPr sz="2500" b="1">
                <a:solidFill>
                  <a:schemeClr val="bg2"/>
                </a:solidFill>
              </a:defRPr>
            </a:lvl3pPr>
            <a:lvl4pPr marL="1371532" indent="0">
              <a:buNone/>
              <a:defRPr sz="2500" b="1">
                <a:solidFill>
                  <a:schemeClr val="bg2"/>
                </a:solidFill>
              </a:defRPr>
            </a:lvl4pPr>
            <a:lvl5pPr marL="1828709" indent="0">
              <a:buNone/>
              <a:defRPr sz="2500" b="1">
                <a:solidFill>
                  <a:schemeClr val="bg2"/>
                </a:solidFill>
              </a:defRPr>
            </a:lvl5pPr>
          </a:lstStyle>
          <a:p>
            <a:pPr lvl="0"/>
            <a:r>
              <a:rPr lang="en-GB"/>
              <a:t>Click to edit Master text styles</a:t>
            </a:r>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sp>
        <p:nvSpPr>
          <p:cNvPr id="8" name="Text Placeholder 4">
            <a:extLst>
              <a:ext uri="{FF2B5EF4-FFF2-40B4-BE49-F238E27FC236}">
                <a16:creationId xmlns:a16="http://schemas.microsoft.com/office/drawing/2014/main" id="{F4F96CBF-9F80-E074-3CCC-17DC8F887389}"/>
              </a:ext>
            </a:extLst>
          </p:cNvPr>
          <p:cNvSpPr>
            <a:spLocks noGrp="1"/>
          </p:cNvSpPr>
          <p:nvPr>
            <p:ph type="body" sz="quarter" idx="3"/>
          </p:nvPr>
        </p:nvSpPr>
        <p:spPr>
          <a:xfrm>
            <a:off x="504033" y="1074026"/>
            <a:ext cx="5183188" cy="649886"/>
          </a:xfrm>
        </p:spPr>
        <p:txBody>
          <a:bodyPr anchor="t">
            <a:normAutofit/>
          </a:bodyPr>
          <a:lstStyle>
            <a:lvl1pPr marL="0" indent="0">
              <a:buNone/>
              <a:defRPr sz="3000" b="0">
                <a:solidFill>
                  <a:schemeClr val="bg2"/>
                </a:solidFill>
              </a:defRPr>
            </a:lvl1pPr>
            <a:lvl2pPr marL="457177" indent="0">
              <a:buNone/>
              <a:defRPr sz="2000" b="1"/>
            </a:lvl2pPr>
            <a:lvl3pPr marL="914355" indent="0">
              <a:buNone/>
              <a:defRPr sz="1800" b="1"/>
            </a:lvl3pPr>
            <a:lvl4pPr marL="1371532" indent="0">
              <a:buNone/>
              <a:defRPr sz="1600" b="1"/>
            </a:lvl4pPr>
            <a:lvl5pPr marL="1828709" indent="0">
              <a:buNone/>
              <a:defRPr sz="1600" b="1"/>
            </a:lvl5pPr>
            <a:lvl6pPr marL="2285886" indent="0">
              <a:buNone/>
              <a:defRPr sz="1600" b="1"/>
            </a:lvl6pPr>
            <a:lvl7pPr marL="2743063" indent="0">
              <a:buNone/>
              <a:defRPr sz="1600" b="1"/>
            </a:lvl7pPr>
            <a:lvl8pPr marL="3200240" indent="0">
              <a:buNone/>
              <a:defRPr sz="1600" b="1"/>
            </a:lvl8pPr>
            <a:lvl9pPr marL="3657417" indent="0">
              <a:buNone/>
              <a:defRPr sz="1600" b="1"/>
            </a:lvl9pPr>
          </a:lstStyle>
          <a:p>
            <a:pPr lvl="0"/>
            <a:r>
              <a:rPr lang="en-GB"/>
              <a:t>Click to edit Master text styles</a:t>
            </a:r>
          </a:p>
        </p:txBody>
      </p:sp>
      <p:pic>
        <p:nvPicPr>
          <p:cNvPr id="5" name="Picture 4" descr="A group of red dots on a black background&#10;&#10;Description automatically generated">
            <a:extLst>
              <a:ext uri="{FF2B5EF4-FFF2-40B4-BE49-F238E27FC236}">
                <a16:creationId xmlns:a16="http://schemas.microsoft.com/office/drawing/2014/main" id="{F86BBBDC-A908-DBAC-E008-0ACF2B1DD80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0530686" y="5184000"/>
            <a:ext cx="1219279" cy="1219200"/>
          </a:xfrm>
          <a:prstGeom prst="rect">
            <a:avLst/>
          </a:prstGeom>
        </p:spPr>
      </p:pic>
    </p:spTree>
    <p:extLst>
      <p:ext uri="{BB962C8B-B14F-4D97-AF65-F5344CB8AC3E}">
        <p14:creationId xmlns:p14="http://schemas.microsoft.com/office/powerpoint/2010/main" val="2247022988"/>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 &amp;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0191-C427-62A3-7DC7-E3C21FC489EB}"/>
              </a:ext>
            </a:extLst>
          </p:cNvPr>
          <p:cNvSpPr>
            <a:spLocks noGrp="1"/>
          </p:cNvSpPr>
          <p:nvPr>
            <p:ph type="title"/>
          </p:nvPr>
        </p:nvSpPr>
        <p:spPr>
          <a:xfrm>
            <a:off x="2927647" y="504001"/>
            <a:ext cx="8091985" cy="570026"/>
          </a:xfrm>
        </p:spPr>
        <p:txBody>
          <a:bodyPr anchor="t">
            <a:normAutofit/>
          </a:bodyPr>
          <a:lstStyle>
            <a:lvl1pPr>
              <a:defRPr sz="3000" b="1">
                <a:solidFill>
                  <a:schemeClr val="bg2"/>
                </a:solidFill>
              </a:defRPr>
            </a:lvl1pPr>
          </a:lstStyle>
          <a:p>
            <a:r>
              <a:rPr lang="en-GB"/>
              <a:t>Click to edit Master title style</a:t>
            </a:r>
            <a:endParaRPr lang="en-IE"/>
          </a:p>
        </p:txBody>
      </p:sp>
      <p:sp>
        <p:nvSpPr>
          <p:cNvPr id="6" name="Footer Placeholder 5">
            <a:extLst>
              <a:ext uri="{FF2B5EF4-FFF2-40B4-BE49-F238E27FC236}">
                <a16:creationId xmlns:a16="http://schemas.microsoft.com/office/drawing/2014/main" id="{76527A69-587A-C36E-DAE0-8F5C2AE9046F}"/>
              </a:ext>
            </a:extLst>
          </p:cNvPr>
          <p:cNvSpPr>
            <a:spLocks noGrp="1"/>
          </p:cNvSpPr>
          <p:nvPr>
            <p:ph type="ftr" sz="quarter" idx="11"/>
          </p:nvPr>
        </p:nvSpPr>
        <p:spPr>
          <a:xfrm>
            <a:off x="1026067" y="6372000"/>
            <a:ext cx="4659566" cy="324000"/>
          </a:xfrm>
        </p:spPr>
        <p:txBody>
          <a:bodyPr/>
          <a:lstStyle>
            <a:lvl1pPr algn="l">
              <a:defRPr sz="1300" b="1">
                <a:solidFill>
                  <a:schemeClr val="tx2"/>
                </a:solidFill>
              </a:defRPr>
            </a:lvl1pPr>
          </a:lstStyle>
          <a:p>
            <a:pPr>
              <a:defRPr/>
            </a:pPr>
            <a:endParaRPr lang="en-US"/>
          </a:p>
        </p:txBody>
      </p:sp>
      <p:sp>
        <p:nvSpPr>
          <p:cNvPr id="7" name="Slide Number Placeholder 6">
            <a:extLst>
              <a:ext uri="{FF2B5EF4-FFF2-40B4-BE49-F238E27FC236}">
                <a16:creationId xmlns:a16="http://schemas.microsoft.com/office/drawing/2014/main" id="{5296491D-CC9E-78D3-699B-083B89372284}"/>
              </a:ext>
            </a:extLst>
          </p:cNvPr>
          <p:cNvSpPr>
            <a:spLocks noGrp="1"/>
          </p:cNvSpPr>
          <p:nvPr>
            <p:ph type="sldNum" sz="quarter" idx="12"/>
          </p:nvPr>
        </p:nvSpPr>
        <p:spPr>
          <a:xfrm>
            <a:off x="468030" y="6372000"/>
            <a:ext cx="522034" cy="324000"/>
          </a:xfrm>
        </p:spPr>
        <p:txBody>
          <a:bodyPr/>
          <a:lstStyle>
            <a:lvl1pPr algn="l">
              <a:defRPr sz="1300" b="1">
                <a:solidFill>
                  <a:schemeClr val="tx2"/>
                </a:solidFill>
              </a:defRPr>
            </a:lvl1pPr>
          </a:lstStyle>
          <a:p>
            <a:fld id="{725526FD-899C-45D2-B65D-E07E251D9D45}" type="slidenum">
              <a:rPr lang="en-US" altLang="en-US" smtClean="0"/>
              <a:pPr/>
              <a:t>‹#›</a:t>
            </a:fld>
            <a:endParaRPr lang="en-US" altLang="en-US"/>
          </a:p>
        </p:txBody>
      </p:sp>
      <p:pic>
        <p:nvPicPr>
          <p:cNvPr id="9" name="Picture 8" descr="A group of red dots on a black background&#10;&#10;Description automatically generated">
            <a:extLst>
              <a:ext uri="{FF2B5EF4-FFF2-40B4-BE49-F238E27FC236}">
                <a16:creationId xmlns:a16="http://schemas.microsoft.com/office/drawing/2014/main" id="{3F097F91-7E20-9B92-A0D0-DD710DC6BE5A}"/>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0530686" y="5171300"/>
            <a:ext cx="1219279" cy="1219200"/>
          </a:xfrm>
          <a:prstGeom prst="rect">
            <a:avLst/>
          </a:prstGeom>
        </p:spPr>
      </p:pic>
      <p:pic>
        <p:nvPicPr>
          <p:cNvPr id="10" name="Picture 9" descr="A close up of a logo&#10;&#10;Description automatically generated">
            <a:extLst>
              <a:ext uri="{FF2B5EF4-FFF2-40B4-BE49-F238E27FC236}">
                <a16:creationId xmlns:a16="http://schemas.microsoft.com/office/drawing/2014/main" id="{BC296B6E-27B1-08E9-BBB0-9CCAF350E04B}"/>
              </a:ext>
            </a:extLst>
          </p:cNvPr>
          <p:cNvPicPr>
            <a:picLocks noChangeAspect="1"/>
          </p:cNvPicPr>
          <p:nvPr userDrawn="1"/>
        </p:nvPicPr>
        <p:blipFill>
          <a:blip r:embed="rId4"/>
          <a:stretch>
            <a:fillRect/>
          </a:stretch>
        </p:blipFill>
        <p:spPr>
          <a:xfrm>
            <a:off x="442035" y="179527"/>
            <a:ext cx="2394758" cy="1055197"/>
          </a:xfrm>
          <a:prstGeom prst="rect">
            <a:avLst/>
          </a:prstGeom>
        </p:spPr>
      </p:pic>
      <p:sp>
        <p:nvSpPr>
          <p:cNvPr id="11" name="Text Placeholder 2">
            <a:extLst>
              <a:ext uri="{FF2B5EF4-FFF2-40B4-BE49-F238E27FC236}">
                <a16:creationId xmlns:a16="http://schemas.microsoft.com/office/drawing/2014/main" id="{9096FA26-6FBF-55B7-51E0-98D3B9167D64}"/>
              </a:ext>
            </a:extLst>
          </p:cNvPr>
          <p:cNvSpPr>
            <a:spLocks noGrp="1"/>
          </p:cNvSpPr>
          <p:nvPr>
            <p:ph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Tree>
    <p:extLst>
      <p:ext uri="{BB962C8B-B14F-4D97-AF65-F5344CB8AC3E}">
        <p14:creationId xmlns:p14="http://schemas.microsoft.com/office/powerpoint/2010/main" val="1790201407"/>
      </p:ext>
    </p:extLst>
  </p:cSld>
  <p:clrMapOvr>
    <a:masterClrMapping/>
  </p:clrMapOvr>
  <p:hf hdr="0" ftr="0" dt="0"/>
  <p:extLst>
    <p:ext uri="{DCECCB84-F9BA-43D5-87BE-67443E8EF086}">
      <p15:sldGuideLst xmlns:p15="http://schemas.microsoft.com/office/powerpoint/2012/main">
        <p15:guide id="1" orient="horz" pos="8312">
          <p15:clr>
            <a:srgbClr val="FBAE40"/>
          </p15:clr>
        </p15:guide>
        <p15:guide id="2" pos="767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D5E0396-3300-B1D1-6453-75B7654A05FF}"/>
              </a:ext>
            </a:extLst>
          </p:cNvPr>
          <p:cNvSpPr/>
          <p:nvPr/>
        </p:nvSpPr>
        <p:spPr>
          <a:xfrm>
            <a:off x="-1" y="1332000"/>
            <a:ext cx="12193994" cy="5526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393A88A9-4C48-FC3E-46CD-2AE6BC98DB0F}"/>
              </a:ext>
            </a:extLst>
          </p:cNvPr>
          <p:cNvSpPr>
            <a:spLocks noGrp="1"/>
          </p:cNvSpPr>
          <p:nvPr>
            <p:ph type="ctrTitle"/>
          </p:nvPr>
        </p:nvSpPr>
        <p:spPr>
          <a:xfrm>
            <a:off x="1458095" y="2754000"/>
            <a:ext cx="5249585" cy="2167476"/>
          </a:xfrm>
        </p:spPr>
        <p:txBody>
          <a:bodyPr anchor="t">
            <a:normAutofit/>
          </a:bodyPr>
          <a:lstStyle>
            <a:lvl1pPr algn="l">
              <a:lnSpc>
                <a:spcPct val="100000"/>
              </a:lnSpc>
              <a:defRPr sz="7000" b="1">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IE"/>
          </a:p>
        </p:txBody>
      </p:sp>
      <p:sp>
        <p:nvSpPr>
          <p:cNvPr id="12" name="Text Placeholder 11">
            <a:extLst>
              <a:ext uri="{FF2B5EF4-FFF2-40B4-BE49-F238E27FC236}">
                <a16:creationId xmlns:a16="http://schemas.microsoft.com/office/drawing/2014/main" id="{289B6900-7A8D-6478-D749-6C9052C130A0}"/>
              </a:ext>
            </a:extLst>
          </p:cNvPr>
          <p:cNvSpPr>
            <a:spLocks noGrp="1"/>
          </p:cNvSpPr>
          <p:nvPr>
            <p:ph type="body" sz="quarter" idx="13"/>
          </p:nvPr>
        </p:nvSpPr>
        <p:spPr>
          <a:xfrm>
            <a:off x="450030" y="5040000"/>
            <a:ext cx="2864886" cy="1303476"/>
          </a:xfrm>
        </p:spPr>
        <p:txBody>
          <a:bodyPr>
            <a:noAutofit/>
          </a:bodyPr>
          <a:lstStyle>
            <a:lvl1pPr marL="0" indent="0" algn="l" defTabSz="914355" rtl="0" eaLnBrk="1" latinLnBrk="0" hangingPunct="1">
              <a:lnSpc>
                <a:spcPct val="100000"/>
              </a:lnSpc>
              <a:spcBef>
                <a:spcPts val="0"/>
              </a:spcBef>
              <a:buFont typeface="Arial" panose="020B0604020202020204" pitchFamily="34" charset="0"/>
              <a:buNone/>
              <a:defRPr lang="en-GB" sz="2000" kern="1200" dirty="0" smtClean="0">
                <a:solidFill>
                  <a:schemeClr val="bg1"/>
                </a:solidFill>
                <a:latin typeface="+mn-lt"/>
                <a:ea typeface="+mn-ea"/>
                <a:cs typeface="+mn-cs"/>
              </a:defRPr>
            </a:lvl1pPr>
            <a:lvl2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2pPr>
            <a:lvl3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3pPr>
            <a:lvl4pPr marL="0" indent="0" algn="l" defTabSz="914355" rtl="0" eaLnBrk="1" latinLnBrk="0" hangingPunct="1">
              <a:lnSpc>
                <a:spcPct val="90000"/>
              </a:lnSpc>
              <a:spcBef>
                <a:spcPts val="1000"/>
              </a:spcBef>
              <a:buFont typeface="Arial" panose="020B0604020202020204" pitchFamily="34" charset="0"/>
              <a:buNone/>
              <a:defRPr lang="en-GB" sz="2400" kern="1200" dirty="0" smtClean="0">
                <a:solidFill>
                  <a:schemeClr val="bg1"/>
                </a:solidFill>
                <a:latin typeface="+mn-lt"/>
                <a:ea typeface="+mn-ea"/>
                <a:cs typeface="+mn-cs"/>
              </a:defRPr>
            </a:lvl4pPr>
            <a:lvl5pPr marL="0" indent="0" algn="l" defTabSz="914355" rtl="0" eaLnBrk="1" latinLnBrk="0" hangingPunct="1">
              <a:lnSpc>
                <a:spcPct val="90000"/>
              </a:lnSpc>
              <a:spcBef>
                <a:spcPts val="1000"/>
              </a:spcBef>
              <a:buFont typeface="Arial" panose="020B0604020202020204" pitchFamily="34" charset="0"/>
              <a:buNone/>
              <a:defRPr lang="en-IE" sz="2400" kern="1200" dirty="0">
                <a:solidFill>
                  <a:schemeClr val="bg1"/>
                </a:solidFill>
                <a:latin typeface="+mn-lt"/>
                <a:ea typeface="+mn-ea"/>
                <a:cs typeface="+mn-cs"/>
              </a:defRPr>
            </a:lvl5pPr>
          </a:lstStyle>
          <a:p>
            <a:pPr lvl="0"/>
            <a:r>
              <a:rPr lang="en-GB"/>
              <a:t>Click to edit Master text styles</a:t>
            </a:r>
          </a:p>
        </p:txBody>
      </p:sp>
      <p:pic>
        <p:nvPicPr>
          <p:cNvPr id="4" name="Picture 3" descr="A group of red dots on a black background&#10;&#10;Description automatically generated">
            <a:extLst>
              <a:ext uri="{FF2B5EF4-FFF2-40B4-BE49-F238E27FC236}">
                <a16:creationId xmlns:a16="http://schemas.microsoft.com/office/drawing/2014/main" id="{8E9FE951-1C80-0860-7362-947E148C624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rot="16200000">
            <a:off x="504055" y="2969978"/>
            <a:ext cx="684000" cy="684045"/>
          </a:xfrm>
          <a:prstGeom prst="rect">
            <a:avLst/>
          </a:prstGeom>
        </p:spPr>
      </p:pic>
      <p:sp>
        <p:nvSpPr>
          <p:cNvPr id="6" name="Picture Placeholder 4">
            <a:extLst>
              <a:ext uri="{FF2B5EF4-FFF2-40B4-BE49-F238E27FC236}">
                <a16:creationId xmlns:a16="http://schemas.microsoft.com/office/drawing/2014/main" id="{25A70249-3C46-3070-3B58-695E84E20B6E}"/>
              </a:ext>
            </a:extLst>
          </p:cNvPr>
          <p:cNvSpPr>
            <a:spLocks noGrp="1"/>
          </p:cNvSpPr>
          <p:nvPr>
            <p:ph type="pic" sz="quarter" idx="17"/>
          </p:nvPr>
        </p:nvSpPr>
        <p:spPr>
          <a:xfrm>
            <a:off x="6804443" y="609600"/>
            <a:ext cx="4950322" cy="5905500"/>
          </a:xfrm>
          <a:custGeom>
            <a:avLst/>
            <a:gdLst>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1650000 w 9900000"/>
              <a:gd name="connsiteY6" fmla="*/ 11664000 h 11664000"/>
              <a:gd name="connsiteX7" fmla="*/ 0 w 9900000"/>
              <a:gd name="connsiteY7" fmla="*/ 10014000 h 11664000"/>
              <a:gd name="connsiteX8" fmla="*/ 0 w 9900000"/>
              <a:gd name="connsiteY8" fmla="*/ 1650000 h 11664000"/>
              <a:gd name="connsiteX0" fmla="*/ 0 w 9900000"/>
              <a:gd name="connsiteY0" fmla="*/ 1650000 h 11664000"/>
              <a:gd name="connsiteX1" fmla="*/ 1650000 w 9900000"/>
              <a:gd name="connsiteY1" fmla="*/ 0 h 11664000"/>
              <a:gd name="connsiteX2" fmla="*/ 8250000 w 9900000"/>
              <a:gd name="connsiteY2" fmla="*/ 0 h 11664000"/>
              <a:gd name="connsiteX3" fmla="*/ 9900000 w 9900000"/>
              <a:gd name="connsiteY3" fmla="*/ 1650000 h 11664000"/>
              <a:gd name="connsiteX4" fmla="*/ 9900000 w 9900000"/>
              <a:gd name="connsiteY4" fmla="*/ 10014000 h 11664000"/>
              <a:gd name="connsiteX5" fmla="*/ 8250000 w 9900000"/>
              <a:gd name="connsiteY5" fmla="*/ 11664000 h 11664000"/>
              <a:gd name="connsiteX6" fmla="*/ 0 w 9900000"/>
              <a:gd name="connsiteY6" fmla="*/ 10014000 h 11664000"/>
              <a:gd name="connsiteX7" fmla="*/ 0 w 9900000"/>
              <a:gd name="connsiteY7" fmla="*/ 1650000 h 11664000"/>
              <a:gd name="connsiteX0" fmla="*/ 0 w 9900000"/>
              <a:gd name="connsiteY0" fmla="*/ 1650000 h 11059500"/>
              <a:gd name="connsiteX1" fmla="*/ 1650000 w 9900000"/>
              <a:gd name="connsiteY1" fmla="*/ 0 h 11059500"/>
              <a:gd name="connsiteX2" fmla="*/ 8250000 w 9900000"/>
              <a:gd name="connsiteY2" fmla="*/ 0 h 11059500"/>
              <a:gd name="connsiteX3" fmla="*/ 9900000 w 9900000"/>
              <a:gd name="connsiteY3" fmla="*/ 1650000 h 11059500"/>
              <a:gd name="connsiteX4" fmla="*/ 9900000 w 9900000"/>
              <a:gd name="connsiteY4" fmla="*/ 10014000 h 11059500"/>
              <a:gd name="connsiteX5" fmla="*/ 0 w 9900000"/>
              <a:gd name="connsiteY5" fmla="*/ 10014000 h 11059500"/>
              <a:gd name="connsiteX6" fmla="*/ 0 w 9900000"/>
              <a:gd name="connsiteY6" fmla="*/ 1650000 h 11059500"/>
              <a:gd name="connsiteX0" fmla="*/ 0 w 9900000"/>
              <a:gd name="connsiteY0" fmla="*/ 1650000 h 11059500"/>
              <a:gd name="connsiteX1" fmla="*/ 1650000 w 9900000"/>
              <a:gd name="connsiteY1" fmla="*/ 0 h 11059500"/>
              <a:gd name="connsiteX2" fmla="*/ 9900000 w 9900000"/>
              <a:gd name="connsiteY2" fmla="*/ 1650000 h 11059500"/>
              <a:gd name="connsiteX3" fmla="*/ 9900000 w 9900000"/>
              <a:gd name="connsiteY3" fmla="*/ 10014000 h 11059500"/>
              <a:gd name="connsiteX4" fmla="*/ 0 w 9900000"/>
              <a:gd name="connsiteY4" fmla="*/ 10014000 h 11059500"/>
              <a:gd name="connsiteX5" fmla="*/ 0 w 9900000"/>
              <a:gd name="connsiteY5" fmla="*/ 1650000 h 11059500"/>
              <a:gd name="connsiteX0" fmla="*/ 0 w 9900000"/>
              <a:gd name="connsiteY0" fmla="*/ 1045500 h 10455000"/>
              <a:gd name="connsiteX1" fmla="*/ 9900000 w 9900000"/>
              <a:gd name="connsiteY1" fmla="*/ 1045500 h 10455000"/>
              <a:gd name="connsiteX2" fmla="*/ 9900000 w 9900000"/>
              <a:gd name="connsiteY2" fmla="*/ 9409500 h 10455000"/>
              <a:gd name="connsiteX3" fmla="*/ 0 w 9900000"/>
              <a:gd name="connsiteY3" fmla="*/ 9409500 h 10455000"/>
              <a:gd name="connsiteX4" fmla="*/ 0 w 9900000"/>
              <a:gd name="connsiteY4" fmla="*/ 1045500 h 10455000"/>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10757398"/>
              <a:gd name="connsiteX1" fmla="*/ 9900000 w 9900000"/>
              <a:gd name="connsiteY1" fmla="*/ 1045500 h 10757398"/>
              <a:gd name="connsiteX2" fmla="*/ 9900000 w 9900000"/>
              <a:gd name="connsiteY2" fmla="*/ 9409500 h 10757398"/>
              <a:gd name="connsiteX3" fmla="*/ 0 w 9900000"/>
              <a:gd name="connsiteY3" fmla="*/ 9409500 h 10757398"/>
              <a:gd name="connsiteX4" fmla="*/ 0 w 9900000"/>
              <a:gd name="connsiteY4" fmla="*/ 1045500 h 10757398"/>
              <a:gd name="connsiteX0" fmla="*/ 0 w 9900000"/>
              <a:gd name="connsiteY0" fmla="*/ 1045500 h 9409500"/>
              <a:gd name="connsiteX1" fmla="*/ 9900000 w 9900000"/>
              <a:gd name="connsiteY1" fmla="*/ 1045500 h 9409500"/>
              <a:gd name="connsiteX2" fmla="*/ 9900000 w 9900000"/>
              <a:gd name="connsiteY2" fmla="*/ 9409500 h 9409500"/>
              <a:gd name="connsiteX3" fmla="*/ 0 w 9900000"/>
              <a:gd name="connsiteY3" fmla="*/ 9409500 h 9409500"/>
              <a:gd name="connsiteX4" fmla="*/ 0 w 9900000"/>
              <a:gd name="connsiteY4" fmla="*/ 1045500 h 9409500"/>
              <a:gd name="connsiteX0" fmla="*/ 0 w 9900000"/>
              <a:gd name="connsiteY0" fmla="*/ 1125532 h 9489532"/>
              <a:gd name="connsiteX1" fmla="*/ 5010200 w 9900000"/>
              <a:gd name="connsiteY1" fmla="*/ 85225 h 9489532"/>
              <a:gd name="connsiteX2" fmla="*/ 9900000 w 9900000"/>
              <a:gd name="connsiteY2" fmla="*/ 1125532 h 9489532"/>
              <a:gd name="connsiteX3" fmla="*/ 9900000 w 9900000"/>
              <a:gd name="connsiteY3" fmla="*/ 9489532 h 9489532"/>
              <a:gd name="connsiteX4" fmla="*/ 0 w 9900000"/>
              <a:gd name="connsiteY4" fmla="*/ 9489532 h 9489532"/>
              <a:gd name="connsiteX5" fmla="*/ 0 w 9900000"/>
              <a:gd name="connsiteY5" fmla="*/ 1125532 h 9489532"/>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 name="connsiteX0" fmla="*/ 0 w 9900000"/>
              <a:gd name="connsiteY0" fmla="*/ 4968326 h 13332326"/>
              <a:gd name="connsiteX1" fmla="*/ 4908600 w 9900000"/>
              <a:gd name="connsiteY1" fmla="*/ 0 h 13332326"/>
              <a:gd name="connsiteX2" fmla="*/ 9900000 w 9900000"/>
              <a:gd name="connsiteY2" fmla="*/ 4968326 h 13332326"/>
              <a:gd name="connsiteX3" fmla="*/ 9900000 w 9900000"/>
              <a:gd name="connsiteY3" fmla="*/ 13332326 h 13332326"/>
              <a:gd name="connsiteX4" fmla="*/ 0 w 9900000"/>
              <a:gd name="connsiteY4" fmla="*/ 13332326 h 13332326"/>
              <a:gd name="connsiteX5" fmla="*/ 0 w 9900000"/>
              <a:gd name="connsiteY5" fmla="*/ 4968326 h 1333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0000" h="13332326">
                <a:moveTo>
                  <a:pt x="0" y="4968326"/>
                </a:moveTo>
                <a:cubicBezTo>
                  <a:pt x="73033" y="3687659"/>
                  <a:pt x="1252000" y="0"/>
                  <a:pt x="4908600" y="0"/>
                </a:cubicBezTo>
                <a:cubicBezTo>
                  <a:pt x="8768400" y="0"/>
                  <a:pt x="9872433" y="3773674"/>
                  <a:pt x="9900000" y="4968326"/>
                </a:cubicBezTo>
                <a:lnTo>
                  <a:pt x="9900000" y="13332326"/>
                </a:lnTo>
                <a:lnTo>
                  <a:pt x="0" y="13332326"/>
                </a:lnTo>
                <a:lnTo>
                  <a:pt x="0" y="4968326"/>
                </a:lnTo>
                <a:close/>
              </a:path>
            </a:pathLst>
          </a:custGeom>
          <a:solidFill>
            <a:schemeClr val="accent6"/>
          </a:solidFill>
        </p:spPr>
        <p:txBody>
          <a:bodyPr anchor="ctr"/>
          <a:lstStyle>
            <a:lvl1pPr marL="0" indent="0" algn="ctr">
              <a:buNone/>
              <a:defRPr>
                <a:solidFill>
                  <a:schemeClr val="bg1"/>
                </a:solidFill>
              </a:defRPr>
            </a:lvl1pPr>
          </a:lstStyle>
          <a:p>
            <a:r>
              <a:rPr lang="en-GB"/>
              <a:t>Click icon to add picture</a:t>
            </a:r>
            <a:endParaRPr lang="en-IE"/>
          </a:p>
        </p:txBody>
      </p:sp>
      <p:pic>
        <p:nvPicPr>
          <p:cNvPr id="3" name="Picture 2" descr="A close up of a logo&#10;&#10;Description automatically generated">
            <a:extLst>
              <a:ext uri="{FF2B5EF4-FFF2-40B4-BE49-F238E27FC236}">
                <a16:creationId xmlns:a16="http://schemas.microsoft.com/office/drawing/2014/main" id="{6974854C-5D86-77DF-8137-0376F20440E8}"/>
              </a:ext>
            </a:extLst>
          </p:cNvPr>
          <p:cNvPicPr>
            <a:picLocks noChangeAspect="1"/>
          </p:cNvPicPr>
          <p:nvPr/>
        </p:nvPicPr>
        <p:blipFill>
          <a:blip r:embed="rId4"/>
          <a:stretch>
            <a:fillRect/>
          </a:stretch>
        </p:blipFill>
        <p:spPr>
          <a:xfrm>
            <a:off x="442035" y="179527"/>
            <a:ext cx="2394758" cy="1055197"/>
          </a:xfrm>
          <a:prstGeom prst="rect">
            <a:avLst/>
          </a:prstGeom>
        </p:spPr>
      </p:pic>
    </p:spTree>
    <p:extLst>
      <p:ext uri="{BB962C8B-B14F-4D97-AF65-F5344CB8AC3E}">
        <p14:creationId xmlns:p14="http://schemas.microsoft.com/office/powerpoint/2010/main" val="3334305383"/>
      </p:ext>
    </p:extLst>
  </p:cSld>
  <p:clrMapOvr>
    <a:masterClrMapping/>
  </p:clrMapOvr>
  <p:hf hdr="0" ftr="0" dt="0"/>
  <p:extLst>
    <p:ext uri="{DCECCB84-F9BA-43D5-87BE-67443E8EF086}">
      <p15:sldGuideLst xmlns:p15="http://schemas.microsoft.com/office/powerpoint/2012/main">
        <p15:guide id="1" orient="horz" pos="4320">
          <p15:clr>
            <a:srgbClr val="FBAE40"/>
          </p15:clr>
        </p15:guide>
        <p15:guide id="2" pos="767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2FC4A1-83C1-BEBA-5346-24944C4F7A3A}"/>
              </a:ext>
            </a:extLst>
          </p:cNvPr>
          <p:cNvSpPr>
            <a:spLocks noGrp="1"/>
          </p:cNvSpPr>
          <p:nvPr>
            <p:ph type="dt" sz="half" idx="10"/>
          </p:nvPr>
        </p:nvSpPr>
        <p:spPr/>
        <p:txBody>
          <a:bodyPr/>
          <a:lstStyle/>
          <a:p>
            <a:pPr>
              <a:defRPr/>
            </a:pPr>
            <a:endParaRPr lang="en-US"/>
          </a:p>
        </p:txBody>
      </p:sp>
      <p:sp>
        <p:nvSpPr>
          <p:cNvPr id="3" name="Footer Placeholder 2">
            <a:extLst>
              <a:ext uri="{FF2B5EF4-FFF2-40B4-BE49-F238E27FC236}">
                <a16:creationId xmlns:a16="http://schemas.microsoft.com/office/drawing/2014/main" id="{8F010088-A175-3BB4-5BA3-9A08D56592BD}"/>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6E64AE00-5ECA-5F45-5BD1-EE390145BC4E}"/>
              </a:ext>
            </a:extLst>
          </p:cNvPr>
          <p:cNvSpPr>
            <a:spLocks noGrp="1"/>
          </p:cNvSpPr>
          <p:nvPr>
            <p:ph type="sldNum" sz="quarter" idx="12"/>
          </p:nvPr>
        </p:nvSpPr>
        <p:spPr/>
        <p:txBody>
          <a:bodyPr/>
          <a:lstStyle/>
          <a:p>
            <a:fld id="{68169988-522F-4A49-89BB-07EC848AAD3A}" type="slidenum">
              <a:rPr lang="en-US" altLang="en-US" smtClean="0"/>
              <a:pPr/>
              <a:t>‹#›</a:t>
            </a:fld>
            <a:endParaRPr lang="en-US" altLang="en-US"/>
          </a:p>
        </p:txBody>
      </p:sp>
    </p:spTree>
    <p:extLst>
      <p:ext uri="{BB962C8B-B14F-4D97-AF65-F5344CB8AC3E}">
        <p14:creationId xmlns:p14="http://schemas.microsoft.com/office/powerpoint/2010/main" val="4012446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93538" name="Rectangle 2"/>
          <p:cNvSpPr>
            <a:spLocks noGrp="1" noChangeArrowheads="1"/>
          </p:cNvSpPr>
          <p:nvPr>
            <p:ph type="ctrTitle" sz="quarter"/>
          </p:nvPr>
        </p:nvSpPr>
        <p:spPr>
          <a:xfrm>
            <a:off x="914400" y="1997076"/>
            <a:ext cx="10363200" cy="1431925"/>
          </a:xfrm>
        </p:spPr>
        <p:txBody>
          <a:bodyPr anchor="b" anchorCtr="1"/>
          <a:lstStyle>
            <a:lvl1pPr algn="ctr">
              <a:defRPr/>
            </a:lvl1pPr>
          </a:lstStyle>
          <a:p>
            <a:pPr lvl="0"/>
            <a:r>
              <a:rPr lang="en-GB" noProof="0"/>
              <a:t>Click to edit Master title style</a:t>
            </a:r>
            <a:endParaRPr lang="en-US" noProof="0"/>
          </a:p>
        </p:txBody>
      </p:sp>
      <p:sp>
        <p:nvSpPr>
          <p:cNvPr id="193539" name="Rectangle 3"/>
          <p:cNvSpPr>
            <a:spLocks noGrp="1" noChangeArrowheads="1"/>
          </p:cNvSpPr>
          <p:nvPr>
            <p:ph type="subTitle" sz="quarter" idx="1"/>
          </p:nvPr>
        </p:nvSpPr>
        <p:spPr>
          <a:xfrm>
            <a:off x="1828800" y="3886200"/>
            <a:ext cx="8534400" cy="1752600"/>
          </a:xfrm>
        </p:spPr>
        <p:txBody>
          <a:bodyPr/>
          <a:lstStyle>
            <a:lvl1pPr marL="0" indent="0" algn="ctr">
              <a:buFontTx/>
              <a:buNone/>
              <a:defRPr/>
            </a:lvl1pPr>
          </a:lstStyle>
          <a:p>
            <a:pPr lvl="0"/>
            <a:r>
              <a:rPr lang="en-GB" noProof="0"/>
              <a:t>Click to edit Master subtitle style</a:t>
            </a:r>
            <a:endParaRPr lang="en-US" noProof="0"/>
          </a:p>
        </p:txBody>
      </p:sp>
      <p:sp>
        <p:nvSpPr>
          <p:cNvPr id="3" name="Rectangle 5">
            <a:extLst>
              <a:ext uri="{FF2B5EF4-FFF2-40B4-BE49-F238E27FC236}">
                <a16:creationId xmlns:a16="http://schemas.microsoft.com/office/drawing/2014/main" id="{D990D94E-B14C-B9EB-0CBF-FC31F9D8A2C0}"/>
              </a:ext>
            </a:extLst>
          </p:cNvPr>
          <p:cNvSpPr>
            <a:spLocks noGrp="1" noChangeArrowheads="1"/>
          </p:cNvSpPr>
          <p:nvPr>
            <p:ph type="ftr" sz="quarter" idx="10"/>
          </p:nvPr>
        </p:nvSpPr>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7CC7652-987F-14FB-2897-5AD349B9246E}"/>
              </a:ext>
            </a:extLst>
          </p:cNvPr>
          <p:cNvSpPr>
            <a:spLocks noGrp="1" noChangeArrowheads="1"/>
          </p:cNvSpPr>
          <p:nvPr>
            <p:ph type="sldNum" sz="quarter" idx="11"/>
          </p:nvPr>
        </p:nvSpPr>
        <p:spPr/>
        <p:txBody>
          <a:bodyPr/>
          <a:lstStyle>
            <a:lvl1pPr>
              <a:defRPr/>
            </a:lvl1pPr>
          </a:lstStyle>
          <a:p>
            <a:fld id="{E30CE052-6548-4D31-9E51-184C05A36BB0}" type="slidenum">
              <a:rPr lang="en-US" altLang="en-US"/>
              <a:pPr/>
              <a:t>‹#›</a:t>
            </a:fld>
            <a:endParaRPr lang="en-US" altLang="en-US"/>
          </a:p>
        </p:txBody>
      </p:sp>
      <p:sp>
        <p:nvSpPr>
          <p:cNvPr id="5" name="Rectangle 7">
            <a:extLst>
              <a:ext uri="{FF2B5EF4-FFF2-40B4-BE49-F238E27FC236}">
                <a16:creationId xmlns:a16="http://schemas.microsoft.com/office/drawing/2014/main" id="{E32FAA7A-F947-D185-E596-328B297D838A}"/>
              </a:ext>
            </a:extLst>
          </p:cNvPr>
          <p:cNvSpPr>
            <a:spLocks noGrp="1" noChangeArrowheads="1"/>
          </p:cNvSpPr>
          <p:nvPr>
            <p:ph type="dt"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312053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62DDAA-BAD5-8BF0-5EA3-4DE2F8A1527F}"/>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GB"/>
              <a:t>Click to edit Master title style</a:t>
            </a:r>
            <a:endParaRPr lang="en-IE"/>
          </a:p>
        </p:txBody>
      </p:sp>
      <p:sp>
        <p:nvSpPr>
          <p:cNvPr id="3" name="Text Placeholder 2">
            <a:extLst>
              <a:ext uri="{FF2B5EF4-FFF2-40B4-BE49-F238E27FC236}">
                <a16:creationId xmlns:a16="http://schemas.microsoft.com/office/drawing/2014/main" id="{393C01F4-E4F5-CDED-9AF5-B735B16702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4" name="Date Placeholder 3">
            <a:extLst>
              <a:ext uri="{FF2B5EF4-FFF2-40B4-BE49-F238E27FC236}">
                <a16:creationId xmlns:a16="http://schemas.microsoft.com/office/drawing/2014/main" id="{2805FEC4-6DA5-A376-7E8C-18172E3F18A3}"/>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96CDA6F2-2233-0E12-987D-0013CFD6AAF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A2673F0B-62C8-6A6D-B8C2-B9F3026A44E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526FD-899C-45D2-B65D-E07E251D9D45}" type="slidenum">
              <a:rPr lang="en-US" altLang="en-US" smtClean="0"/>
              <a:pPr/>
              <a:t>‹#›</a:t>
            </a:fld>
            <a:endParaRPr lang="en-US" altLang="en-US"/>
          </a:p>
        </p:txBody>
      </p:sp>
    </p:spTree>
    <p:extLst>
      <p:ext uri="{BB962C8B-B14F-4D97-AF65-F5344CB8AC3E}">
        <p14:creationId xmlns:p14="http://schemas.microsoft.com/office/powerpoint/2010/main" val="343417149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5" r:id="rId12"/>
    <p:sldLayoutId id="2147483741" r:id="rId13"/>
    <p:sldLayoutId id="2147483742" r:id="rId14"/>
    <p:sldLayoutId id="2147483744" r:id="rId15"/>
  </p:sldLayoutIdLst>
  <p:hf hdr="0" ftr="0" dt="0"/>
  <p:txStyles>
    <p:titleStyle>
      <a:lvl1pPr algn="l" defTabSz="914355"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5"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5"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3" indent="-228589" algn="l" defTabSz="91435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7"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3"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7" algn="l" defTabSz="91435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4294" y="1830163"/>
            <a:ext cx="10819480" cy="2146879"/>
          </a:xfrm>
        </p:spPr>
        <p:txBody>
          <a:bodyPr wrap="square">
            <a:normAutofit/>
          </a:bodyPr>
          <a:lstStyle/>
          <a:p>
            <a:r>
              <a:rPr lang="en-IE" sz="4800">
                <a:solidFill>
                  <a:srgbClr val="FFFFFF"/>
                </a:solidFill>
                <a:latin typeface="Arial"/>
                <a:cs typeface="Arial"/>
              </a:rPr>
              <a:t>Presentation to Staff - Pay Frequency and Pay Alignment.</a:t>
            </a:r>
            <a:endParaRPr lang="en-IE" sz="4800"/>
          </a:p>
        </p:txBody>
      </p:sp>
      <p:sp>
        <p:nvSpPr>
          <p:cNvPr id="3" name="TextBox 2"/>
          <p:cNvSpPr txBox="1"/>
          <p:nvPr/>
        </p:nvSpPr>
        <p:spPr>
          <a:xfrm>
            <a:off x="656226" y="3427765"/>
            <a:ext cx="6528075" cy="3315817"/>
          </a:xfrm>
          <a:prstGeom prst="rect">
            <a:avLst/>
          </a:prstGeom>
          <a:noFill/>
        </p:spPr>
        <p:txBody>
          <a:bodyPr wrap="square" lIns="36576" tIns="36576" rIns="36576" bIns="36576" anchor="t">
            <a:spAutoFit/>
          </a:bodyPr>
          <a:lstStyle/>
          <a:p>
            <a:r>
              <a:rPr lang="en-IE"/>
              <a:t>Presentation Objective</a:t>
            </a:r>
            <a:endParaRPr lang="en-US"/>
          </a:p>
          <a:p>
            <a:r>
              <a:rPr lang="en-IE" sz="2000">
                <a:solidFill>
                  <a:srgbClr val="FFFFFF"/>
                </a:solidFill>
                <a:latin typeface="Segoe UI"/>
                <a:cs typeface="Segoe UI"/>
              </a:rPr>
              <a:t>By the end of this session, employees will understand:</a:t>
            </a:r>
            <a:endParaRPr lang="en-IE" sz="2000">
              <a:cs typeface="Arial"/>
            </a:endParaRPr>
          </a:p>
          <a:p>
            <a:endParaRPr lang="en-IE" sz="2000">
              <a:solidFill>
                <a:srgbClr val="FFFFFF"/>
              </a:solidFill>
              <a:latin typeface="Segoe UI"/>
              <a:cs typeface="Segoe UI"/>
            </a:endParaRPr>
          </a:p>
          <a:p>
            <a:pPr marL="285750" indent="-285750">
              <a:buFont typeface="Arial"/>
              <a:buChar char="•"/>
            </a:pPr>
            <a:r>
              <a:rPr lang="en-IE" sz="2000">
                <a:solidFill>
                  <a:srgbClr val="FFFFFF"/>
                </a:solidFill>
                <a:latin typeface="Segoe UI"/>
                <a:cs typeface="Segoe UI"/>
              </a:rPr>
              <a:t>What is changing, Why Change is necessary.</a:t>
            </a:r>
            <a:endParaRPr lang="en-IE" sz="2000">
              <a:cs typeface="Arial"/>
            </a:endParaRPr>
          </a:p>
          <a:p>
            <a:pPr marL="285750" indent="-285750">
              <a:buFont typeface="Arial"/>
              <a:buChar char="•"/>
            </a:pPr>
            <a:r>
              <a:rPr lang="en-IE" sz="2000">
                <a:solidFill>
                  <a:srgbClr val="FFFFFF"/>
                </a:solidFill>
                <a:latin typeface="Segoe UI"/>
                <a:cs typeface="Segoe UI"/>
              </a:rPr>
              <a:t>How it affects them.</a:t>
            </a:r>
            <a:endParaRPr lang="en-IE" sz="2000">
              <a:cs typeface="Arial"/>
            </a:endParaRPr>
          </a:p>
          <a:p>
            <a:pPr marL="285750" indent="-285750">
              <a:buFont typeface="Arial"/>
              <a:buChar char="•"/>
            </a:pPr>
            <a:r>
              <a:rPr lang="en-IE" sz="2000">
                <a:solidFill>
                  <a:srgbClr val="FFFFFF"/>
                </a:solidFill>
                <a:latin typeface="Segoe UI"/>
                <a:cs typeface="Segoe UI"/>
              </a:rPr>
              <a:t>What steps they need to take to prepare and adapt successfully.</a:t>
            </a:r>
            <a:endParaRPr lang="en-IE" sz="2000">
              <a:cs typeface="Arial"/>
            </a:endParaRPr>
          </a:p>
          <a:p>
            <a:endParaRPr lang="en-IE" sz="1800" b="1">
              <a:solidFill>
                <a:srgbClr val="FFFFFF"/>
              </a:solidFill>
              <a:cs typeface="Arial"/>
            </a:endParaRPr>
          </a:p>
          <a:p>
            <a:endParaRPr lang="en-IE" sz="1800" b="1">
              <a:solidFill>
                <a:srgbClr val="FFFFFF"/>
              </a:solidFill>
              <a:cs typeface="Arial"/>
            </a:endParaRPr>
          </a:p>
          <a:p>
            <a:endParaRPr lang="en-IE" sz="1800" b="1">
              <a:solidFill>
                <a:srgbClr val="FFFFFF"/>
              </a:solidFill>
              <a:cs typeface="Arial"/>
            </a:endParaRPr>
          </a:p>
        </p:txBody>
      </p:sp>
      <p:sp>
        <p:nvSpPr>
          <p:cNvPr id="4" name="TextBox 3"/>
          <p:cNvSpPr txBox="1"/>
          <p:nvPr/>
        </p:nvSpPr>
        <p:spPr>
          <a:xfrm>
            <a:off x="656226" y="6136200"/>
            <a:ext cx="9584921" cy="720197"/>
          </a:xfrm>
          <a:prstGeom prst="rect">
            <a:avLst/>
          </a:prstGeom>
          <a:noFill/>
        </p:spPr>
        <p:txBody>
          <a:bodyPr wrap="square" lIns="36576" tIns="36576" rIns="36576" bIns="36576" anchor="t">
            <a:spAutoFit/>
          </a:bodyPr>
          <a:lstStyle/>
          <a:p>
            <a:r>
              <a:rPr sz="1400" b="0" i="0">
                <a:solidFill>
                  <a:srgbClr val="FFFFFF"/>
                </a:solidFill>
              </a:rPr>
              <a:t>Presented by </a:t>
            </a:r>
            <a:r>
              <a:rPr lang="en-US" sz="1400">
                <a:solidFill>
                  <a:srgbClr val="FFFFFF"/>
                </a:solidFill>
              </a:rPr>
              <a:t>Amanda Butler Payroll &amp; Pensions Manager &amp; Joan Halpenny Human Resources Manager, SJOGCS</a:t>
            </a:r>
            <a:endParaRPr lang="en-US" sz="1400">
              <a:solidFill>
                <a:srgbClr val="FFFFFF"/>
              </a:solidFill>
              <a:cs typeface="Arial"/>
            </a:endParaRPr>
          </a:p>
          <a:p>
            <a:endParaRPr lang="en-US" sz="1400">
              <a:solidFill>
                <a:srgbClr val="FFFFFF"/>
              </a:solidFill>
              <a:cs typeface="Arial"/>
            </a:endParaRPr>
          </a:p>
          <a:p>
            <a:endParaRPr lang="en-US" sz="1400">
              <a:solidFill>
                <a:srgbClr val="FFFFFF"/>
              </a:solidFill>
              <a:cs typeface="Arial"/>
            </a:endParaRPr>
          </a:p>
        </p:txBody>
      </p:sp>
      <p:sp>
        <p:nvSpPr>
          <p:cNvPr id="6" name="TextBox 5"/>
          <p:cNvSpPr txBox="1"/>
          <p:nvPr/>
        </p:nvSpPr>
        <p:spPr>
          <a:xfrm>
            <a:off x="7178040" y="5138928"/>
            <a:ext cx="4160520" cy="411480"/>
          </a:xfrm>
          <a:prstGeom prst="rect">
            <a:avLst/>
          </a:prstGeom>
          <a:noFill/>
        </p:spPr>
        <p:txBody>
          <a:bodyPr wrap="square" lIns="36576" tIns="36576" rIns="36576" bIns="36576" anchor="t">
            <a:spAutoFit/>
          </a:bodyPr>
          <a:lstStyle/>
          <a:p>
            <a:pPr algn="l">
              <a:spcBef>
                <a:spcPts val="0"/>
              </a:spcBef>
              <a:spcAft>
                <a:spcPts val="0"/>
              </a:spcAft>
            </a:pPr>
            <a:r>
              <a:rPr lang="en-IE" sz="1400" b="1" i="0">
                <a:solidFill>
                  <a:srgbClr val="E4204D"/>
                </a:solidFill>
              </a:rPr>
              <a:t>Staff briefing</a:t>
            </a:r>
          </a:p>
        </p:txBody>
      </p:sp>
      <p:pic>
        <p:nvPicPr>
          <p:cNvPr id="7"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Why </a:t>
            </a:r>
            <a:r>
              <a:rPr lang="en-IE" sz="3500" b="1" i="0">
                <a:solidFill>
                  <a:srgbClr val="222222"/>
                </a:solidFill>
              </a:rPr>
              <a:t>is payroll changing?</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2</a:t>
            </a:r>
          </a:p>
        </p:txBody>
      </p:sp>
      <p:sp>
        <p:nvSpPr>
          <p:cNvPr id="6" name="TextBox 5"/>
          <p:cNvSpPr txBox="1"/>
          <p:nvPr/>
        </p:nvSpPr>
        <p:spPr>
          <a:xfrm>
            <a:off x="530352" y="1481328"/>
            <a:ext cx="448056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THE REASON</a:t>
            </a:r>
            <a:endParaRPr sz="1200" b="1" i="0">
              <a:solidFill>
                <a:srgbClr val="E4204D"/>
              </a:solidFill>
            </a:endParaRPr>
          </a:p>
        </p:txBody>
      </p:sp>
      <p:sp>
        <p:nvSpPr>
          <p:cNvPr id="7" name="TextBox 6"/>
          <p:cNvSpPr txBox="1"/>
          <p:nvPr/>
        </p:nvSpPr>
        <p:spPr>
          <a:xfrm>
            <a:off x="530352" y="1847088"/>
            <a:ext cx="4846320" cy="1027974"/>
          </a:xfrm>
          <a:prstGeom prst="rect">
            <a:avLst/>
          </a:prstGeom>
          <a:noFill/>
        </p:spPr>
        <p:txBody>
          <a:bodyPr wrap="square" lIns="36576" tIns="36576" rIns="36576" bIns="36576" anchor="t">
            <a:spAutoFit/>
          </a:bodyPr>
          <a:lstStyle/>
          <a:p>
            <a:pPr algn="l">
              <a:spcBef>
                <a:spcPts val="0"/>
              </a:spcBef>
              <a:spcAft>
                <a:spcPts val="0"/>
              </a:spcAft>
            </a:pPr>
            <a:r>
              <a:rPr lang="en-IE" sz="3100" b="1" i="0">
                <a:solidFill>
                  <a:srgbClr val="E4204D"/>
                </a:solidFill>
              </a:rPr>
              <a:t>Section 38 agencies
are moving to </a:t>
            </a:r>
            <a:r>
              <a:rPr lang="en-IE" sz="3100" b="1" i="0" err="1">
                <a:solidFill>
                  <a:srgbClr val="E4204D"/>
                </a:solidFill>
              </a:rPr>
              <a:t>NiSRP</a:t>
            </a:r>
            <a:endParaRPr lang="en-IE" sz="3100" b="1" i="0">
              <a:solidFill>
                <a:srgbClr val="E4204D"/>
              </a:solidFill>
            </a:endParaRPr>
          </a:p>
        </p:txBody>
      </p:sp>
      <p:sp>
        <p:nvSpPr>
          <p:cNvPr id="8" name="TextBox 7"/>
          <p:cNvSpPr txBox="1"/>
          <p:nvPr/>
        </p:nvSpPr>
        <p:spPr>
          <a:xfrm>
            <a:off x="508888" y="3063240"/>
            <a:ext cx="4684904" cy="2536079"/>
          </a:xfrm>
          <a:prstGeom prst="rect">
            <a:avLst/>
          </a:prstGeom>
          <a:noFill/>
        </p:spPr>
        <p:txBody>
          <a:bodyPr wrap="square" lIns="36576" tIns="36576" rIns="36576" bIns="36576" anchor="t">
            <a:spAutoFit/>
          </a:bodyPr>
          <a:lstStyle/>
          <a:p>
            <a:pPr algn="l">
              <a:spcBef>
                <a:spcPts val="0"/>
              </a:spcBef>
              <a:spcAft>
                <a:spcPts val="0"/>
              </a:spcAft>
            </a:pPr>
            <a:r>
              <a:rPr lang="en-IE" sz="2000" b="0" i="0">
                <a:solidFill>
                  <a:srgbClr val="222222"/>
                </a:solidFill>
              </a:rPr>
              <a:t>SJOGCS is part of this wider national move.</a:t>
            </a:r>
          </a:p>
          <a:p>
            <a:endParaRPr lang="en-IE" sz="2000">
              <a:solidFill>
                <a:srgbClr val="222222"/>
              </a:solidFill>
              <a:cs typeface="Arial"/>
            </a:endParaRPr>
          </a:p>
          <a:p>
            <a:r>
              <a:rPr lang="en-IE" sz="2000">
                <a:solidFill>
                  <a:srgbClr val="222222"/>
                </a:solidFill>
                <a:cs typeface="Arial"/>
              </a:rPr>
              <a:t>HSE our funders have directed that we move to their system and align to their pay dates.  This change is being supported by the Board and Management of SJOGCS</a:t>
            </a:r>
          </a:p>
        </p:txBody>
      </p:sp>
      <p:sp>
        <p:nvSpPr>
          <p:cNvPr id="9" name="TextBox 8"/>
          <p:cNvSpPr txBox="1"/>
          <p:nvPr/>
        </p:nvSpPr>
        <p:spPr>
          <a:xfrm>
            <a:off x="5989320" y="1581912"/>
            <a:ext cx="4983480" cy="1304973"/>
          </a:xfrm>
          <a:prstGeom prst="rect">
            <a:avLst/>
          </a:prstGeom>
          <a:noFill/>
        </p:spPr>
        <p:txBody>
          <a:bodyPr wrap="square" lIns="36576" tIns="36576" rIns="36576" bIns="36576" anchor="t">
            <a:spAutoFit/>
          </a:bodyPr>
          <a:lstStyle/>
          <a:p>
            <a:r>
              <a:rPr lang="en-IE" sz="2000" b="1" i="0">
                <a:solidFill>
                  <a:srgbClr val="222222"/>
                </a:solidFill>
              </a:rPr>
              <a:t>Section 38 agencies</a:t>
            </a:r>
            <a:r>
              <a:rPr sz="2000" b="1" i="0">
                <a:solidFill>
                  <a:srgbClr val="222222"/>
                </a:solidFill>
              </a:rPr>
              <a:t>  →  </a:t>
            </a:r>
            <a:r>
              <a:rPr sz="2000" b="1" i="0" err="1">
                <a:solidFill>
                  <a:srgbClr val="222222"/>
                </a:solidFill>
              </a:rPr>
              <a:t>NiSRP</a:t>
            </a:r>
            <a:r>
              <a:rPr sz="2000" b="1" i="0">
                <a:solidFill>
                  <a:srgbClr val="222222"/>
                </a:solidFill>
              </a:rPr>
              <a:t> / SAP  →  </a:t>
            </a:r>
            <a:r>
              <a:rPr lang="en-US" sz="2000" b="1">
                <a:solidFill>
                  <a:srgbClr val="222222"/>
                </a:solidFill>
              </a:rPr>
              <a:t>HR &amp; Payroll:</a:t>
            </a:r>
            <a:endParaRPr lang="en-IE" sz="2000" b="1" i="0">
              <a:solidFill>
                <a:srgbClr val="222222"/>
              </a:solidFill>
              <a:cs typeface="Arial"/>
            </a:endParaRPr>
          </a:p>
          <a:p>
            <a:endParaRPr lang="en-US" sz="2000" b="1">
              <a:solidFill>
                <a:srgbClr val="222222"/>
              </a:solidFill>
              <a:cs typeface="Arial"/>
            </a:endParaRPr>
          </a:p>
          <a:p>
            <a:endParaRPr lang="en-IE" sz="2000" b="1">
              <a:solidFill>
                <a:srgbClr val="222222"/>
              </a:solidFill>
              <a:cs typeface="Arial"/>
            </a:endParaRPr>
          </a:p>
        </p:txBody>
      </p:sp>
      <p:sp>
        <p:nvSpPr>
          <p:cNvPr id="10" name="TextBox 9"/>
          <p:cNvSpPr txBox="1"/>
          <p:nvPr/>
        </p:nvSpPr>
        <p:spPr>
          <a:xfrm>
            <a:off x="5989320" y="2237104"/>
            <a:ext cx="5691818" cy="2902077"/>
          </a:xfrm>
          <a:prstGeom prst="rect">
            <a:avLst/>
          </a:prstGeom>
          <a:noFill/>
        </p:spPr>
        <p:txBody>
          <a:bodyPr wrap="square" lIns="27432" tIns="18288" rIns="27432" bIns="18288" anchor="t">
            <a:spAutoFit/>
          </a:bodyPr>
          <a:lstStyle/>
          <a:p>
            <a:pPr>
              <a:lnSpc>
                <a:spcPct val="105000"/>
              </a:lnSpc>
              <a:spcAft>
                <a:spcPts val="800"/>
              </a:spcAft>
            </a:pPr>
            <a:r>
              <a:rPr sz="1900" b="1" i="0">
                <a:solidFill>
                  <a:srgbClr val="E4204D"/>
                </a:solidFill>
              </a:rPr>
              <a:t>• </a:t>
            </a:r>
            <a:r>
              <a:rPr lang="en-IE" sz="2000" b="0" i="0">
                <a:solidFill>
                  <a:srgbClr val="222222"/>
                </a:solidFill>
              </a:rPr>
              <a:t>One </a:t>
            </a:r>
            <a:r>
              <a:rPr lang="en-IE" sz="2000">
                <a:solidFill>
                  <a:srgbClr val="222222"/>
                </a:solidFill>
              </a:rPr>
              <a:t>standardised payroll</a:t>
            </a:r>
            <a:r>
              <a:rPr lang="en-IE" sz="2000" b="0" i="0">
                <a:solidFill>
                  <a:srgbClr val="222222"/>
                </a:solidFill>
              </a:rPr>
              <a:t> </a:t>
            </a:r>
            <a:r>
              <a:rPr lang="en-IE" sz="2000">
                <a:solidFill>
                  <a:srgbClr val="222222"/>
                </a:solidFill>
              </a:rPr>
              <a:t>processed by HSE</a:t>
            </a:r>
            <a:endParaRPr lang="en-US" sz="2000" b="0" i="0">
              <a:solidFill>
                <a:srgbClr val="222222"/>
              </a:solidFill>
              <a:cs typeface="Arial"/>
            </a:endParaRPr>
          </a:p>
          <a:p>
            <a:pPr>
              <a:lnSpc>
                <a:spcPct val="105000"/>
              </a:lnSpc>
              <a:spcAft>
                <a:spcPts val="800"/>
              </a:spcAft>
            </a:pPr>
            <a:r>
              <a:rPr sz="2000" b="1" i="0">
                <a:solidFill>
                  <a:srgbClr val="E4204D"/>
                </a:solidFill>
              </a:rPr>
              <a:t>• </a:t>
            </a:r>
            <a:r>
              <a:rPr lang="en-IE" sz="2000"/>
              <a:t>Staff</a:t>
            </a:r>
            <a:r>
              <a:rPr lang="en-IE" sz="2000">
                <a:solidFill>
                  <a:srgbClr val="222222"/>
                </a:solidFill>
              </a:rPr>
              <a:t> records aligned with HSE</a:t>
            </a:r>
            <a:endParaRPr lang="en-IE" sz="2000" b="0" i="0">
              <a:solidFill>
                <a:srgbClr val="222222"/>
              </a:solidFill>
              <a:cs typeface="Arial"/>
            </a:endParaRPr>
          </a:p>
          <a:p>
            <a:pPr>
              <a:lnSpc>
                <a:spcPct val="105000"/>
              </a:lnSpc>
              <a:spcAft>
                <a:spcPts val="800"/>
              </a:spcAft>
            </a:pPr>
            <a:r>
              <a:rPr sz="2000" b="1" i="0">
                <a:solidFill>
                  <a:srgbClr val="E4204D"/>
                </a:solidFill>
              </a:rPr>
              <a:t>• </a:t>
            </a:r>
            <a:r>
              <a:rPr lang="en-IE" sz="2000" b="0" i="0">
                <a:solidFill>
                  <a:srgbClr val="222222"/>
                </a:solidFill>
              </a:rPr>
              <a:t>HSE pay dates</a:t>
            </a:r>
            <a:r>
              <a:rPr lang="en-IE" sz="2000">
                <a:solidFill>
                  <a:srgbClr val="222222"/>
                </a:solidFill>
              </a:rPr>
              <a:t> – 26 Pay dates each year</a:t>
            </a:r>
            <a:endParaRPr lang="en-IE" sz="2000" b="0" i="0">
              <a:solidFill>
                <a:srgbClr val="222222"/>
              </a:solidFill>
              <a:cs typeface="Arial"/>
            </a:endParaRPr>
          </a:p>
          <a:p>
            <a:r>
              <a:rPr lang="en-US" sz="2000" b="1">
                <a:solidFill>
                  <a:srgbClr val="E4204D"/>
                </a:solidFill>
                <a:cs typeface="Arial"/>
              </a:rPr>
              <a:t>• </a:t>
            </a:r>
            <a:r>
              <a:rPr lang="en-US" sz="2000">
                <a:ea typeface="+mn-lt"/>
                <a:cs typeface="+mn-lt"/>
              </a:rPr>
              <a:t>One consistent source and work force data</a:t>
            </a:r>
            <a:endParaRPr lang="en-US" sz="2000">
              <a:cs typeface="Arial"/>
            </a:endParaRPr>
          </a:p>
          <a:p>
            <a:endParaRPr lang="en-IE" sz="1900">
              <a:solidFill>
                <a:srgbClr val="222222"/>
              </a:solidFill>
              <a:cs typeface="Arial"/>
            </a:endParaRPr>
          </a:p>
          <a:p>
            <a:endParaRPr lang="en-IE" sz="1900">
              <a:solidFill>
                <a:srgbClr val="222222"/>
              </a:solidFill>
              <a:cs typeface="Arial"/>
            </a:endParaRPr>
          </a:p>
          <a:p>
            <a:pPr>
              <a:lnSpc>
                <a:spcPct val="105000"/>
              </a:lnSpc>
              <a:spcAft>
                <a:spcPts val="800"/>
              </a:spcAft>
            </a:pPr>
            <a:endParaRPr lang="en-IE" sz="1900">
              <a:solidFill>
                <a:srgbClr val="222222"/>
              </a:solidFill>
              <a:cs typeface="Arial"/>
            </a:endParaRPr>
          </a:p>
          <a:p>
            <a:pPr>
              <a:lnSpc>
                <a:spcPct val="105000"/>
              </a:lnSpc>
              <a:spcAft>
                <a:spcPts val="800"/>
              </a:spcAft>
            </a:pPr>
            <a:endParaRPr lang="en-IE" sz="1900">
              <a:solidFill>
                <a:srgbClr val="222222"/>
              </a:solidFill>
              <a:cs typeface="Arial"/>
            </a:endParaRPr>
          </a:p>
        </p:txBody>
      </p:sp>
      <p:sp>
        <p:nvSpPr>
          <p:cNvPr id="11" name="Rectangle 10"/>
          <p:cNvSpPr/>
          <p:nvPr/>
        </p:nvSpPr>
        <p:spPr>
          <a:xfrm>
            <a:off x="5989320" y="5074920"/>
            <a:ext cx="4965192" cy="36576"/>
          </a:xfrm>
          <a:prstGeom prst="rect">
            <a:avLst/>
          </a:prstGeom>
          <a:solidFill>
            <a:srgbClr val="F8D9E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989320" y="5230368"/>
            <a:ext cx="4983480" cy="597087"/>
          </a:xfrm>
          <a:prstGeom prst="rect">
            <a:avLst/>
          </a:prstGeom>
          <a:noFill/>
        </p:spPr>
        <p:txBody>
          <a:bodyPr wrap="square" lIns="36576" tIns="36576" rIns="36576" bIns="36576" anchor="t">
            <a:spAutoFit/>
          </a:bodyPr>
          <a:lstStyle/>
          <a:p>
            <a:r>
              <a:rPr sz="1700" b="1" i="0">
                <a:solidFill>
                  <a:srgbClr val="5B5B5B"/>
                </a:solidFill>
              </a:rPr>
              <a:t>This is </a:t>
            </a:r>
            <a:r>
              <a:rPr lang="en-IE" sz="1700" b="1" i="0">
                <a:solidFill>
                  <a:srgbClr val="5B5B5B"/>
                </a:solidFill>
              </a:rPr>
              <a:t>not an </a:t>
            </a:r>
            <a:r>
              <a:rPr lang="en-IE" sz="1700" b="1">
                <a:solidFill>
                  <a:srgbClr val="5B5B5B"/>
                </a:solidFill>
              </a:rPr>
              <a:t>SJOGCS decision, </a:t>
            </a:r>
            <a:r>
              <a:rPr lang="en-US" sz="1700" b="1">
                <a:solidFill>
                  <a:srgbClr val="5B5B5B"/>
                </a:solidFill>
              </a:rPr>
              <a:t>it is a national initiative from HSE's to include all Section 38's.</a:t>
            </a:r>
            <a:endParaRPr sz="1700" b="1" i="0">
              <a:solidFill>
                <a:srgbClr val="5B5B5B"/>
              </a:solidFill>
            </a:endParaRPr>
          </a:p>
        </p:txBody>
      </p:sp>
      <p:pic>
        <p:nvPicPr>
          <p:cNvPr id="13"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20F68-55BC-EF47-1A17-5B22DFF5C29E}"/>
              </a:ext>
            </a:extLst>
          </p:cNvPr>
          <p:cNvSpPr>
            <a:spLocks noGrp="1"/>
          </p:cNvSpPr>
          <p:nvPr>
            <p:ph type="title"/>
          </p:nvPr>
        </p:nvSpPr>
        <p:spPr/>
        <p:txBody>
          <a:bodyPr/>
          <a:lstStyle/>
          <a:p>
            <a:r>
              <a:rPr lang="en-US">
                <a:solidFill>
                  <a:srgbClr val="212B32"/>
                </a:solidFill>
                <a:highlight>
                  <a:srgbClr val="F3F3F3"/>
                </a:highlight>
                <a:cs typeface="Arial"/>
              </a:rPr>
              <a:t>What is </a:t>
            </a:r>
            <a:r>
              <a:rPr lang="en-US" err="1">
                <a:solidFill>
                  <a:srgbClr val="212B32"/>
                </a:solidFill>
                <a:highlight>
                  <a:srgbClr val="F3F3F3"/>
                </a:highlight>
                <a:cs typeface="Arial"/>
              </a:rPr>
              <a:t>NiSRP</a:t>
            </a:r>
            <a:r>
              <a:rPr lang="en-US">
                <a:solidFill>
                  <a:srgbClr val="212B32"/>
                </a:solidFill>
                <a:highlight>
                  <a:srgbClr val="F3F3F3"/>
                </a:highlight>
                <a:cs typeface="Arial"/>
              </a:rPr>
              <a:t>?</a:t>
            </a:r>
            <a:endParaRPr lang="en-US"/>
          </a:p>
          <a:p>
            <a:endParaRPr lang="en-US">
              <a:cs typeface="Arial"/>
            </a:endParaRPr>
          </a:p>
        </p:txBody>
      </p:sp>
      <p:sp>
        <p:nvSpPr>
          <p:cNvPr id="3" name="Content Placeholder 2">
            <a:extLst>
              <a:ext uri="{FF2B5EF4-FFF2-40B4-BE49-F238E27FC236}">
                <a16:creationId xmlns:a16="http://schemas.microsoft.com/office/drawing/2014/main" id="{4E3754AD-58B3-74CD-C77F-A2E0BF89153E}"/>
              </a:ext>
            </a:extLst>
          </p:cNvPr>
          <p:cNvSpPr>
            <a:spLocks noGrp="1"/>
          </p:cNvSpPr>
          <p:nvPr>
            <p:ph sz="half" idx="1"/>
          </p:nvPr>
        </p:nvSpPr>
        <p:spPr/>
        <p:txBody>
          <a:bodyPr vert="horz" lIns="91440" tIns="45720" rIns="91440" bIns="45720" rtlCol="0" anchor="t">
            <a:normAutofit/>
          </a:bodyPr>
          <a:lstStyle/>
          <a:p>
            <a:r>
              <a:rPr lang="en-US" sz="2400" err="1">
                <a:solidFill>
                  <a:srgbClr val="212B32"/>
                </a:solidFill>
                <a:highlight>
                  <a:srgbClr val="F3F3F3"/>
                </a:highlight>
                <a:cs typeface="Arial"/>
              </a:rPr>
              <a:t>NiSRP</a:t>
            </a:r>
            <a:r>
              <a:rPr lang="en-US" sz="2400">
                <a:solidFill>
                  <a:srgbClr val="212B32"/>
                </a:solidFill>
                <a:highlight>
                  <a:srgbClr val="F3F3F3"/>
                </a:highlight>
                <a:cs typeface="Arial"/>
              </a:rPr>
              <a:t> stands for National Integrated Staff Records and Pay.</a:t>
            </a:r>
            <a:br>
              <a:rPr lang="en-US" sz="2400">
                <a:highlight>
                  <a:srgbClr val="F3F3F3"/>
                </a:highlight>
                <a:cs typeface="Arial"/>
              </a:rPr>
            </a:br>
            <a:r>
              <a:rPr lang="en-US" sz="2400">
                <a:solidFill>
                  <a:srgbClr val="212B32"/>
                </a:solidFill>
                <a:highlight>
                  <a:srgbClr val="F3F3F3"/>
                </a:highlight>
                <a:cs typeface="Arial"/>
              </a:rPr>
              <a:t> </a:t>
            </a:r>
            <a:br>
              <a:rPr lang="en-US" sz="2400">
                <a:highlight>
                  <a:srgbClr val="F3F3F3"/>
                </a:highlight>
                <a:cs typeface="Arial"/>
              </a:rPr>
            </a:br>
            <a:r>
              <a:rPr lang="en-US" sz="2400">
                <a:solidFill>
                  <a:srgbClr val="212B32"/>
                </a:solidFill>
                <a:highlight>
                  <a:srgbClr val="F3F3F3"/>
                </a:highlight>
                <a:cs typeface="Arial"/>
              </a:rPr>
              <a:t>It brings HR, payroll and employee self-service together in one HSE system.</a:t>
            </a:r>
            <a:endParaRPr lang="en-US" sz="2400">
              <a:cs typeface="Arial"/>
            </a:endParaRPr>
          </a:p>
          <a:p>
            <a:r>
              <a:rPr lang="en-US" sz="2400">
                <a:solidFill>
                  <a:srgbClr val="212B32"/>
                </a:solidFill>
                <a:highlight>
                  <a:srgbClr val="F3F3F3"/>
                </a:highlight>
                <a:cs typeface="Arial"/>
              </a:rPr>
              <a:t>NISRP are the Team working with HSE to implement this initiative however, the system is SAP HR &amp; Payroll.</a:t>
            </a:r>
          </a:p>
          <a:p>
            <a:endParaRPr lang="en-US">
              <a:solidFill>
                <a:srgbClr val="212B32"/>
              </a:solidFill>
              <a:highlight>
                <a:srgbClr val="F3F3F3"/>
              </a:highlight>
              <a:cs typeface="Arial"/>
            </a:endParaRPr>
          </a:p>
          <a:p>
            <a:endParaRPr lang="en-US">
              <a:cs typeface="Arial"/>
            </a:endParaRPr>
          </a:p>
        </p:txBody>
      </p:sp>
      <p:sp>
        <p:nvSpPr>
          <p:cNvPr id="4" name="Content Placeholder 3">
            <a:extLst>
              <a:ext uri="{FF2B5EF4-FFF2-40B4-BE49-F238E27FC236}">
                <a16:creationId xmlns:a16="http://schemas.microsoft.com/office/drawing/2014/main" id="{E16B5B58-D98B-4D89-EAB1-2B52B45D93AB}"/>
              </a:ext>
            </a:extLst>
          </p:cNvPr>
          <p:cNvSpPr>
            <a:spLocks noGrp="1"/>
          </p:cNvSpPr>
          <p:nvPr>
            <p:ph sz="half" idx="2"/>
          </p:nvPr>
        </p:nvSpPr>
        <p:spPr>
          <a:xfrm>
            <a:off x="6118539" y="780085"/>
            <a:ext cx="5235261" cy="5317253"/>
          </a:xfrm>
        </p:spPr>
        <p:txBody>
          <a:bodyPr vert="horz" lIns="91440" tIns="45720" rIns="91440" bIns="45720" rtlCol="0" anchor="t">
            <a:normAutofit/>
          </a:bodyPr>
          <a:lstStyle/>
          <a:p>
            <a:r>
              <a:rPr lang="en-US" sz="2400">
                <a:solidFill>
                  <a:srgbClr val="212B32"/>
                </a:solidFill>
                <a:highlight>
                  <a:srgbClr val="F3F3F3"/>
                </a:highlight>
                <a:cs typeface="Arial"/>
              </a:rPr>
              <a:t>Why it is being introduced</a:t>
            </a:r>
            <a:br>
              <a:rPr lang="en-US" sz="2700" b="0">
                <a:highlight>
                  <a:srgbClr val="F3F3F3"/>
                </a:highlight>
                <a:cs typeface="Arial"/>
              </a:rPr>
            </a:br>
            <a:r>
              <a:rPr lang="en-US" sz="2400" b="0">
                <a:solidFill>
                  <a:srgbClr val="212B32"/>
                </a:solidFill>
                <a:highlight>
                  <a:srgbClr val="F3F3F3"/>
                </a:highlight>
                <a:cs typeface="Arial"/>
              </a:rPr>
              <a:t> </a:t>
            </a:r>
            <a:br>
              <a:rPr lang="en-US" sz="2400" b="0">
                <a:highlight>
                  <a:srgbClr val="F3F3F3"/>
                </a:highlight>
                <a:cs typeface="Arial"/>
              </a:rPr>
            </a:br>
            <a:r>
              <a:rPr lang="en-US" sz="2400" b="0">
                <a:solidFill>
                  <a:srgbClr val="212B32"/>
                </a:solidFill>
                <a:highlight>
                  <a:srgbClr val="F3F3F3"/>
                </a:highlight>
                <a:cs typeface="Arial"/>
              </a:rPr>
              <a:t>• Replaces older, separate HR and payroll systems</a:t>
            </a:r>
            <a:endParaRPr lang="en-US" sz="2400">
              <a:solidFill>
                <a:srgbClr val="DD284C"/>
              </a:solidFill>
              <a:cs typeface="Arial"/>
            </a:endParaRPr>
          </a:p>
          <a:p>
            <a:br>
              <a:rPr lang="en-US" sz="2400" b="0">
                <a:highlight>
                  <a:srgbClr val="F3F3F3"/>
                </a:highlight>
                <a:cs typeface="Arial"/>
              </a:rPr>
            </a:br>
            <a:r>
              <a:rPr lang="en-US" sz="2400" b="0">
                <a:solidFill>
                  <a:srgbClr val="212B32"/>
                </a:solidFill>
                <a:highlight>
                  <a:srgbClr val="F3F3F3"/>
                </a:highlight>
                <a:cs typeface="Arial"/>
              </a:rPr>
              <a:t> • Reduces paper forms and duplicated records</a:t>
            </a:r>
            <a:endParaRPr lang="en-US" sz="2400">
              <a:solidFill>
                <a:srgbClr val="DD284C"/>
              </a:solidFill>
              <a:cs typeface="Arial"/>
            </a:endParaRPr>
          </a:p>
          <a:p>
            <a:br>
              <a:rPr lang="en-US" sz="2400" b="0">
                <a:highlight>
                  <a:srgbClr val="F3F3F3"/>
                </a:highlight>
                <a:cs typeface="Arial"/>
              </a:rPr>
            </a:br>
            <a:r>
              <a:rPr lang="en-US" sz="2400" b="0">
                <a:solidFill>
                  <a:srgbClr val="212B32"/>
                </a:solidFill>
                <a:highlight>
                  <a:srgbClr val="F3F3F3"/>
                </a:highlight>
                <a:cs typeface="Arial"/>
              </a:rPr>
              <a:t> • Gives staff and managers more accurate, up-to-date information</a:t>
            </a:r>
            <a:endParaRPr lang="en-US" sz="2400">
              <a:cs typeface="Arial"/>
            </a:endParaRPr>
          </a:p>
          <a:p>
            <a:endParaRPr lang="en-US" b="0">
              <a:solidFill>
                <a:srgbClr val="212B32"/>
              </a:solidFill>
              <a:highlight>
                <a:srgbClr val="F3F3F3"/>
              </a:highlight>
              <a:cs typeface="Arial"/>
            </a:endParaRPr>
          </a:p>
        </p:txBody>
      </p:sp>
      <p:sp>
        <p:nvSpPr>
          <p:cNvPr id="5" name="Slide Number Placeholder 4">
            <a:extLst>
              <a:ext uri="{FF2B5EF4-FFF2-40B4-BE49-F238E27FC236}">
                <a16:creationId xmlns:a16="http://schemas.microsoft.com/office/drawing/2014/main" id="{202540AA-3B1F-FD0F-A571-8EA75C76A11D}"/>
              </a:ext>
            </a:extLst>
          </p:cNvPr>
          <p:cNvSpPr>
            <a:spLocks noGrp="1"/>
          </p:cNvSpPr>
          <p:nvPr>
            <p:ph type="sldNum" sz="quarter" idx="12"/>
          </p:nvPr>
        </p:nvSpPr>
        <p:spPr/>
        <p:txBody>
          <a:bodyPr/>
          <a:lstStyle/>
          <a:p>
            <a:fld id="{725526FD-899C-45D2-B65D-E07E251D9D45}" type="slidenum">
              <a:rPr lang="en-US" altLang="en-US" smtClean="0"/>
              <a:pPr/>
              <a:t>3</a:t>
            </a:fld>
            <a:endParaRPr lang="en-US" altLang="en-US"/>
          </a:p>
        </p:txBody>
      </p:sp>
      <p:sp>
        <p:nvSpPr>
          <p:cNvPr id="6" name="Text Placeholder 5">
            <a:extLst>
              <a:ext uri="{FF2B5EF4-FFF2-40B4-BE49-F238E27FC236}">
                <a16:creationId xmlns:a16="http://schemas.microsoft.com/office/drawing/2014/main" id="{2B8D200B-EECB-A7C3-D960-0D276645F9BE}"/>
              </a:ext>
            </a:extLst>
          </p:cNvPr>
          <p:cNvSpPr>
            <a:spLocks noGrp="1"/>
          </p:cNvSpPr>
          <p:nvPr>
            <p:ph type="body" sz="quarter" idx="3"/>
          </p:nvPr>
        </p:nvSpPr>
        <p:spPr/>
        <p:txBody>
          <a:bodyPr vert="horz" lIns="91440" tIns="45720" rIns="91440" bIns="45720" rtlCol="0" anchor="t">
            <a:noAutofit/>
          </a:bodyPr>
          <a:lstStyle/>
          <a:p>
            <a:r>
              <a:rPr lang="en-US" sz="2400" b="1" i="0" u="none" strike="noStrike" baseline="0">
                <a:solidFill>
                  <a:srgbClr val="212B32"/>
                </a:solidFill>
                <a:highlight>
                  <a:srgbClr val="F3F3F3"/>
                </a:highlight>
                <a:latin typeface="Arial"/>
                <a:ea typeface="Segoe UI"/>
                <a:cs typeface="Segoe UI"/>
              </a:rPr>
              <a:t>How the </a:t>
            </a:r>
            <a:r>
              <a:rPr lang="en-US" sz="2400" b="1" i="0" u="none" strike="noStrike" baseline="0" err="1">
                <a:solidFill>
                  <a:srgbClr val="212B32"/>
                </a:solidFill>
                <a:highlight>
                  <a:srgbClr val="F3F3F3"/>
                </a:highlight>
                <a:latin typeface="Arial"/>
                <a:ea typeface="Segoe UI"/>
                <a:cs typeface="Segoe UI"/>
              </a:rPr>
              <a:t>NiSRP</a:t>
            </a:r>
            <a:r>
              <a:rPr lang="en-US" sz="2400" b="1" i="0" u="none" strike="noStrike" baseline="0">
                <a:solidFill>
                  <a:srgbClr val="212B32"/>
                </a:solidFill>
                <a:highlight>
                  <a:srgbClr val="F3F3F3"/>
                </a:highlight>
                <a:latin typeface="Arial"/>
                <a:ea typeface="Segoe UI"/>
                <a:cs typeface="Segoe UI"/>
              </a:rPr>
              <a:t> </a:t>
            </a:r>
            <a:r>
              <a:rPr lang="en-US" sz="2400" b="1" i="0" u="none" strike="noStrike" baseline="0" err="1">
                <a:solidFill>
                  <a:srgbClr val="212B32"/>
                </a:solidFill>
                <a:highlight>
                  <a:srgbClr val="F3F3F3"/>
                </a:highlight>
                <a:latin typeface="Arial"/>
                <a:ea typeface="Segoe UI"/>
                <a:cs typeface="Segoe UI"/>
              </a:rPr>
              <a:t>programme</a:t>
            </a:r>
            <a:r>
              <a:rPr lang="en-US" sz="2400" b="1" i="0" u="none" strike="noStrike" baseline="0">
                <a:solidFill>
                  <a:srgbClr val="212B32"/>
                </a:solidFill>
                <a:highlight>
                  <a:srgbClr val="F3F3F3"/>
                </a:highlight>
                <a:latin typeface="Arial"/>
                <a:ea typeface="Segoe UI"/>
                <a:cs typeface="Segoe UI"/>
              </a:rPr>
              <a:t> supports the HSE</a:t>
            </a:r>
            <a:r>
              <a:rPr lang="en-US" sz="2400" b="0" i="0">
                <a:solidFill>
                  <a:srgbClr val="000000"/>
                </a:solidFill>
                <a:latin typeface="Arial"/>
                <a:ea typeface="Arial"/>
                <a:cs typeface="Arial"/>
              </a:rPr>
              <a:t>​</a:t>
            </a:r>
          </a:p>
          <a:p>
            <a:endParaRPr lang="en-US" sz="2400">
              <a:solidFill>
                <a:srgbClr val="000000"/>
              </a:solidFill>
              <a:cs typeface="Arial"/>
            </a:endParaRPr>
          </a:p>
          <a:p>
            <a:endParaRPr lang="en-US" sz="2400">
              <a:solidFill>
                <a:srgbClr val="000000"/>
              </a:solidFill>
              <a:cs typeface="Arial"/>
            </a:endParaRPr>
          </a:p>
        </p:txBody>
      </p:sp>
    </p:spTree>
    <p:extLst>
      <p:ext uri="{BB962C8B-B14F-4D97-AF65-F5344CB8AC3E}">
        <p14:creationId xmlns:p14="http://schemas.microsoft.com/office/powerpoint/2010/main" val="2326203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a:solidFill>
                  <a:srgbClr val="222222"/>
                </a:solidFill>
                <a:cs typeface="Arial"/>
              </a:rPr>
              <a:t>How will you be Paid?</a:t>
            </a: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3</a:t>
            </a:r>
          </a:p>
        </p:txBody>
      </p:sp>
      <p:sp>
        <p:nvSpPr>
          <p:cNvPr id="6" name="TextBox 5"/>
          <p:cNvSpPr txBox="1"/>
          <p:nvPr/>
        </p:nvSpPr>
        <p:spPr>
          <a:xfrm>
            <a:off x="530352" y="1481328"/>
            <a:ext cx="274320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YOUR NEW SCHEDULE</a:t>
            </a:r>
            <a:endParaRPr sz="1200" b="1" i="0">
              <a:solidFill>
                <a:srgbClr val="E4204D"/>
              </a:solidFill>
            </a:endParaRPr>
          </a:p>
        </p:txBody>
      </p:sp>
      <p:sp>
        <p:nvSpPr>
          <p:cNvPr id="7" name="TextBox 6"/>
          <p:cNvSpPr txBox="1"/>
          <p:nvPr/>
        </p:nvSpPr>
        <p:spPr>
          <a:xfrm>
            <a:off x="548640" y="1847088"/>
            <a:ext cx="640080" cy="50292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01</a:t>
            </a:r>
          </a:p>
        </p:txBody>
      </p:sp>
      <p:sp>
        <p:nvSpPr>
          <p:cNvPr id="8" name="TextBox 7"/>
          <p:cNvSpPr txBox="1"/>
          <p:nvPr/>
        </p:nvSpPr>
        <p:spPr>
          <a:xfrm>
            <a:off x="548640" y="2359152"/>
            <a:ext cx="2971800" cy="457200"/>
          </a:xfrm>
          <a:prstGeom prst="rect">
            <a:avLst/>
          </a:prstGeom>
          <a:noFill/>
        </p:spPr>
        <p:txBody>
          <a:bodyPr wrap="square" lIns="36576" tIns="36576" rIns="36576" bIns="36576" anchor="t">
            <a:spAutoFit/>
          </a:bodyPr>
          <a:lstStyle/>
          <a:p>
            <a:pPr algn="l">
              <a:spcBef>
                <a:spcPts val="0"/>
              </a:spcBef>
              <a:spcAft>
                <a:spcPts val="0"/>
              </a:spcAft>
            </a:pPr>
            <a:r>
              <a:rPr lang="en-IE" sz="2500" b="1" i="0">
                <a:solidFill>
                  <a:srgbClr val="222222"/>
                </a:solidFill>
              </a:rPr>
              <a:t>EVERY 2 WEEKS</a:t>
            </a:r>
            <a:endParaRPr sz="2500" b="1" i="0">
              <a:solidFill>
                <a:srgbClr val="222222"/>
              </a:solidFill>
            </a:endParaRPr>
          </a:p>
        </p:txBody>
      </p:sp>
      <p:sp>
        <p:nvSpPr>
          <p:cNvPr id="9" name="TextBox 8"/>
          <p:cNvSpPr txBox="1"/>
          <p:nvPr/>
        </p:nvSpPr>
        <p:spPr>
          <a:xfrm>
            <a:off x="548640" y="2898648"/>
            <a:ext cx="2971800" cy="597087"/>
          </a:xfrm>
          <a:prstGeom prst="rect">
            <a:avLst/>
          </a:prstGeom>
          <a:noFill/>
        </p:spPr>
        <p:txBody>
          <a:bodyPr wrap="square" lIns="36576" tIns="36576" rIns="36576" bIns="36576" anchor="t">
            <a:spAutoFit/>
          </a:bodyPr>
          <a:lstStyle/>
          <a:p>
            <a:pPr algn="l">
              <a:spcBef>
                <a:spcPts val="0"/>
              </a:spcBef>
              <a:spcAft>
                <a:spcPts val="0"/>
              </a:spcAft>
            </a:pPr>
            <a:r>
              <a:rPr lang="en-IE" sz="1700" b="0" i="0">
                <a:solidFill>
                  <a:srgbClr val="5B5B5B"/>
                </a:solidFill>
              </a:rPr>
              <a:t>One pay day every 2 weeks</a:t>
            </a:r>
          </a:p>
          <a:p>
            <a:endParaRPr lang="en-IE" sz="1700">
              <a:solidFill>
                <a:srgbClr val="5B5B5B"/>
              </a:solidFill>
              <a:cs typeface="Arial"/>
            </a:endParaRPr>
          </a:p>
        </p:txBody>
      </p:sp>
      <p:sp>
        <p:nvSpPr>
          <p:cNvPr id="10" name="TextBox 9"/>
          <p:cNvSpPr txBox="1"/>
          <p:nvPr/>
        </p:nvSpPr>
        <p:spPr>
          <a:xfrm>
            <a:off x="4114800" y="1847088"/>
            <a:ext cx="640080" cy="50292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02</a:t>
            </a:r>
          </a:p>
        </p:txBody>
      </p:sp>
      <p:sp>
        <p:nvSpPr>
          <p:cNvPr id="11" name="TextBox 10"/>
          <p:cNvSpPr txBox="1"/>
          <p:nvPr/>
        </p:nvSpPr>
        <p:spPr>
          <a:xfrm>
            <a:off x="3857224" y="2359152"/>
            <a:ext cx="3411826" cy="458587"/>
          </a:xfrm>
          <a:prstGeom prst="rect">
            <a:avLst/>
          </a:prstGeom>
          <a:noFill/>
        </p:spPr>
        <p:txBody>
          <a:bodyPr wrap="square" lIns="36576" tIns="36576" rIns="36576" bIns="36576" anchor="t">
            <a:spAutoFit/>
          </a:bodyPr>
          <a:lstStyle/>
          <a:p>
            <a:r>
              <a:rPr sz="2500" b="1" i="0">
                <a:solidFill>
                  <a:srgbClr val="222222"/>
                </a:solidFill>
              </a:rPr>
              <a:t>11 DAYS </a:t>
            </a:r>
            <a:r>
              <a:rPr lang="en-US" sz="2500" b="1">
                <a:solidFill>
                  <a:srgbClr val="222222"/>
                </a:solidFill>
              </a:rPr>
              <a:t>IN ARREARS</a:t>
            </a:r>
            <a:endParaRPr lang="en-IE" sz="2500" b="1" i="0">
              <a:solidFill>
                <a:srgbClr val="222222"/>
              </a:solidFill>
              <a:cs typeface="Arial"/>
            </a:endParaRPr>
          </a:p>
        </p:txBody>
      </p:sp>
      <p:sp>
        <p:nvSpPr>
          <p:cNvPr id="12" name="TextBox 11"/>
          <p:cNvSpPr txBox="1"/>
          <p:nvPr/>
        </p:nvSpPr>
        <p:spPr>
          <a:xfrm>
            <a:off x="4104068" y="2909381"/>
            <a:ext cx="2982532" cy="858697"/>
          </a:xfrm>
          <a:prstGeom prst="rect">
            <a:avLst/>
          </a:prstGeom>
          <a:noFill/>
        </p:spPr>
        <p:txBody>
          <a:bodyPr wrap="square" lIns="36576" tIns="36576" rIns="36576" bIns="36576" anchor="t">
            <a:spAutoFit/>
          </a:bodyPr>
          <a:lstStyle/>
          <a:p>
            <a:r>
              <a:rPr lang="en-IE" sz="1700">
                <a:solidFill>
                  <a:srgbClr val="5B5B5B"/>
                </a:solidFill>
              </a:rPr>
              <a:t>Payment 11 days from the last date of the pay period being paid (end of fortnight).</a:t>
            </a:r>
            <a:endParaRPr lang="en-US"/>
          </a:p>
        </p:txBody>
      </p:sp>
      <p:sp>
        <p:nvSpPr>
          <p:cNvPr id="13" name="TextBox 12"/>
          <p:cNvSpPr txBox="1"/>
          <p:nvPr/>
        </p:nvSpPr>
        <p:spPr>
          <a:xfrm>
            <a:off x="7680960" y="1847088"/>
            <a:ext cx="640080" cy="50292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03</a:t>
            </a:r>
          </a:p>
        </p:txBody>
      </p:sp>
      <p:sp>
        <p:nvSpPr>
          <p:cNvPr id="14" name="TextBox 13"/>
          <p:cNvSpPr txBox="1"/>
          <p:nvPr/>
        </p:nvSpPr>
        <p:spPr>
          <a:xfrm>
            <a:off x="7680960" y="2359152"/>
            <a:ext cx="2971800" cy="457200"/>
          </a:xfrm>
          <a:prstGeom prst="rect">
            <a:avLst/>
          </a:prstGeom>
          <a:noFill/>
        </p:spPr>
        <p:txBody>
          <a:bodyPr wrap="square" lIns="36576" tIns="36576" rIns="36576" bIns="36576" anchor="t">
            <a:spAutoFit/>
          </a:bodyPr>
          <a:lstStyle/>
          <a:p>
            <a:pPr algn="l">
              <a:spcBef>
                <a:spcPts val="0"/>
              </a:spcBef>
              <a:spcAft>
                <a:spcPts val="0"/>
              </a:spcAft>
            </a:pPr>
            <a:r>
              <a:rPr lang="en-IE" sz="2500" b="1" i="0">
                <a:solidFill>
                  <a:srgbClr val="222222"/>
                </a:solidFill>
              </a:rPr>
              <a:t>HSE PAY DATES</a:t>
            </a:r>
            <a:endParaRPr sz="2500" b="1" i="0">
              <a:solidFill>
                <a:srgbClr val="222222"/>
              </a:solidFill>
            </a:endParaRPr>
          </a:p>
        </p:txBody>
      </p:sp>
      <p:sp>
        <p:nvSpPr>
          <p:cNvPr id="15" name="TextBox 14"/>
          <p:cNvSpPr txBox="1"/>
          <p:nvPr/>
        </p:nvSpPr>
        <p:spPr>
          <a:xfrm>
            <a:off x="7680960" y="2898648"/>
            <a:ext cx="2971800" cy="597087"/>
          </a:xfrm>
          <a:prstGeom prst="rect">
            <a:avLst/>
          </a:prstGeom>
          <a:noFill/>
        </p:spPr>
        <p:txBody>
          <a:bodyPr wrap="square" lIns="36576" tIns="36576" rIns="36576" bIns="36576" anchor="t">
            <a:spAutoFit/>
          </a:bodyPr>
          <a:lstStyle/>
          <a:p>
            <a:r>
              <a:rPr lang="en-IE" sz="1700" b="0" i="0">
                <a:solidFill>
                  <a:srgbClr val="5B5B5B"/>
                </a:solidFill>
              </a:rPr>
              <a:t>The same cycle as HSE</a:t>
            </a:r>
            <a:r>
              <a:rPr lang="en-IE" sz="1700">
                <a:solidFill>
                  <a:srgbClr val="5B5B5B"/>
                </a:solidFill>
              </a:rPr>
              <a:t> – 26 pay dates per year</a:t>
            </a:r>
            <a:endParaRPr sz="1700" b="0" i="0">
              <a:solidFill>
                <a:srgbClr val="5B5B5B"/>
              </a:solidFill>
            </a:endParaRPr>
          </a:p>
        </p:txBody>
      </p:sp>
      <p:sp>
        <p:nvSpPr>
          <p:cNvPr id="16" name="Rectangle 15"/>
          <p:cNvSpPr/>
          <p:nvPr/>
        </p:nvSpPr>
        <p:spPr>
          <a:xfrm>
            <a:off x="3822191" y="1874519"/>
            <a:ext cx="27432" cy="178308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ectangle 16"/>
          <p:cNvSpPr/>
          <p:nvPr/>
        </p:nvSpPr>
        <p:spPr>
          <a:xfrm>
            <a:off x="7388352" y="1874519"/>
            <a:ext cx="27431" cy="178308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Rectangle 17"/>
          <p:cNvSpPr/>
          <p:nvPr/>
        </p:nvSpPr>
        <p:spPr>
          <a:xfrm>
            <a:off x="530352" y="4114800"/>
            <a:ext cx="10488168" cy="36576"/>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41084" y="4672584"/>
            <a:ext cx="10131167" cy="1735860"/>
          </a:xfrm>
          <a:prstGeom prst="rect">
            <a:avLst/>
          </a:prstGeom>
          <a:noFill/>
        </p:spPr>
        <p:txBody>
          <a:bodyPr wrap="square" lIns="36576" tIns="36576" rIns="36576" bIns="36576" anchor="t">
            <a:spAutoFit/>
          </a:bodyPr>
          <a:lstStyle/>
          <a:p>
            <a:r>
              <a:rPr lang="en-IE" sz="2700" b="1">
                <a:solidFill>
                  <a:srgbClr val="222222"/>
                </a:solidFill>
              </a:rPr>
              <a:t>Effective 01.01.2027 it moves to HSE cycle. There will be no weekly Payment on 07/01/2027. First Payment due on new cycle will be 14/01/2027 for all staff. If you wish to be paid two weeks on this date some form of TA will be required.</a:t>
            </a:r>
            <a:endParaRPr lang="en-IE" sz="2700" b="1" i="0">
              <a:solidFill>
                <a:srgbClr val="222222"/>
              </a:solidFill>
            </a:endParaRPr>
          </a:p>
        </p:txBody>
      </p:sp>
      <p:pic>
        <p:nvPicPr>
          <p:cNvPr id="21"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11 days in arrears</a:t>
            </a:r>
            <a:r>
              <a:rPr lang="en-IE" sz="3500" b="1" i="0">
                <a:solidFill>
                  <a:srgbClr val="222222"/>
                </a:solidFill>
              </a:rPr>
              <a:t> = paid later</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4</a:t>
            </a:r>
          </a:p>
        </p:txBody>
      </p:sp>
      <p:sp>
        <p:nvSpPr>
          <p:cNvPr id="6" name="TextBox 5"/>
          <p:cNvSpPr txBox="1"/>
          <p:nvPr/>
        </p:nvSpPr>
        <p:spPr>
          <a:xfrm>
            <a:off x="530352" y="1481328"/>
            <a:ext cx="320040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WHAT IT MEANS</a:t>
            </a:r>
            <a:endParaRPr sz="1200" b="1" i="0">
              <a:solidFill>
                <a:srgbClr val="E4204D"/>
              </a:solidFill>
            </a:endParaRPr>
          </a:p>
        </p:txBody>
      </p:sp>
      <p:sp>
        <p:nvSpPr>
          <p:cNvPr id="7" name="TextBox 6"/>
          <p:cNvSpPr txBox="1"/>
          <p:nvPr/>
        </p:nvSpPr>
        <p:spPr>
          <a:xfrm>
            <a:off x="530352" y="1828800"/>
            <a:ext cx="4572000" cy="489365"/>
          </a:xfrm>
          <a:prstGeom prst="rect">
            <a:avLst/>
          </a:prstGeom>
          <a:noFill/>
        </p:spPr>
        <p:txBody>
          <a:bodyPr wrap="square" lIns="36576" tIns="36576" rIns="36576" bIns="36576" anchor="t">
            <a:spAutoFit/>
          </a:bodyPr>
          <a:lstStyle/>
          <a:p>
            <a:pPr algn="l">
              <a:spcBef>
                <a:spcPts val="0"/>
              </a:spcBef>
              <a:spcAft>
                <a:spcPts val="0"/>
              </a:spcAft>
            </a:pPr>
            <a:r>
              <a:rPr lang="en-IE" sz="2700" b="1" i="0">
                <a:solidFill>
                  <a:srgbClr val="222222"/>
                </a:solidFill>
              </a:rPr>
              <a:t>1. </a:t>
            </a:r>
            <a:r>
              <a:rPr sz="2700" b="1" i="0">
                <a:solidFill>
                  <a:srgbClr val="222222"/>
                </a:solidFill>
              </a:rPr>
              <a:t>You </a:t>
            </a:r>
            <a:r>
              <a:rPr lang="en-IE" sz="2700" b="1" i="0">
                <a:solidFill>
                  <a:srgbClr val="222222"/>
                </a:solidFill>
              </a:rPr>
              <a:t>work </a:t>
            </a:r>
            <a:r>
              <a:rPr sz="2700" b="1" i="0">
                <a:solidFill>
                  <a:srgbClr val="222222"/>
                </a:solidFill>
              </a:rPr>
              <a:t>the days.</a:t>
            </a:r>
            <a:endParaRPr lang="en-US" sz="1600" b="1">
              <a:solidFill>
                <a:srgbClr val="222222"/>
              </a:solidFill>
              <a:cs typeface="Arial"/>
            </a:endParaRPr>
          </a:p>
        </p:txBody>
      </p:sp>
      <p:sp>
        <p:nvSpPr>
          <p:cNvPr id="8" name="TextBox 7"/>
          <p:cNvSpPr txBox="1"/>
          <p:nvPr/>
        </p:nvSpPr>
        <p:spPr>
          <a:xfrm>
            <a:off x="5684520" y="1742941"/>
            <a:ext cx="5001297" cy="489365"/>
          </a:xfrm>
          <a:prstGeom prst="rect">
            <a:avLst/>
          </a:prstGeom>
          <a:noFill/>
        </p:spPr>
        <p:txBody>
          <a:bodyPr wrap="square" lIns="36576" tIns="36576" rIns="36576" bIns="36576" anchor="t">
            <a:spAutoFit/>
          </a:bodyPr>
          <a:lstStyle/>
          <a:p>
            <a:pPr algn="l">
              <a:spcBef>
                <a:spcPts val="0"/>
              </a:spcBef>
              <a:spcAft>
                <a:spcPts val="0"/>
              </a:spcAft>
            </a:pPr>
            <a:r>
              <a:rPr lang="en-IE" sz="2700" b="1" i="0">
                <a:solidFill>
                  <a:srgbClr val="E4204D"/>
                </a:solidFill>
              </a:rPr>
              <a:t>2. You are paid </a:t>
            </a:r>
            <a:r>
              <a:rPr lang="en-IE" sz="2700" b="1">
                <a:solidFill>
                  <a:srgbClr val="E4204D"/>
                </a:solidFill>
              </a:rPr>
              <a:t>Later.</a:t>
            </a:r>
            <a:endParaRPr lang="en-IE" sz="1600" b="1">
              <a:solidFill>
                <a:srgbClr val="E4204D"/>
              </a:solidFill>
              <a:cs typeface="Arial"/>
            </a:endParaRPr>
          </a:p>
        </p:txBody>
      </p:sp>
      <p:sp>
        <p:nvSpPr>
          <p:cNvPr id="9" name="Rectangle 8"/>
          <p:cNvSpPr/>
          <p:nvPr/>
        </p:nvSpPr>
        <p:spPr>
          <a:xfrm>
            <a:off x="1051560" y="3255264"/>
            <a:ext cx="9189719" cy="36576"/>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Oval 9"/>
          <p:cNvSpPr/>
          <p:nvPr/>
        </p:nvSpPr>
        <p:spPr>
          <a:xfrm>
            <a:off x="960120" y="3099816"/>
            <a:ext cx="320040" cy="320040"/>
          </a:xfrm>
          <a:prstGeom prst="ellipse">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Oval 10"/>
          <p:cNvSpPr/>
          <p:nvPr/>
        </p:nvSpPr>
        <p:spPr>
          <a:xfrm>
            <a:off x="10040112" y="3099816"/>
            <a:ext cx="320040" cy="320040"/>
          </a:xfrm>
          <a:prstGeom prst="ellipse">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530352" y="3611880"/>
            <a:ext cx="3657600" cy="292608"/>
          </a:xfrm>
          <a:prstGeom prst="rect">
            <a:avLst/>
          </a:prstGeom>
          <a:noFill/>
        </p:spPr>
        <p:txBody>
          <a:bodyPr wrap="square" lIns="36576" tIns="36576" rIns="36576" bIns="36576" anchor="t">
            <a:spAutoFit/>
          </a:bodyPr>
          <a:lstStyle/>
          <a:p>
            <a:pPr algn="l">
              <a:spcBef>
                <a:spcPts val="0"/>
              </a:spcBef>
              <a:spcAft>
                <a:spcPts val="0"/>
              </a:spcAft>
            </a:pPr>
            <a:r>
              <a:rPr sz="1400" b="1" i="0">
                <a:solidFill>
                  <a:srgbClr val="5B5B5B"/>
                </a:solidFill>
              </a:rPr>
              <a:t>WORK </a:t>
            </a:r>
            <a:r>
              <a:rPr lang="en-IE" sz="1400" b="1" i="0">
                <a:solidFill>
                  <a:srgbClr val="5B5B5B"/>
                </a:solidFill>
              </a:rPr>
              <a:t>DONE</a:t>
            </a:r>
            <a:endParaRPr sz="1400" b="1" i="0">
              <a:solidFill>
                <a:srgbClr val="5B5B5B"/>
              </a:solidFill>
            </a:endParaRPr>
          </a:p>
        </p:txBody>
      </p:sp>
      <p:sp>
        <p:nvSpPr>
          <p:cNvPr id="13" name="TextBox 12"/>
          <p:cNvSpPr txBox="1"/>
          <p:nvPr/>
        </p:nvSpPr>
        <p:spPr>
          <a:xfrm>
            <a:off x="7571231" y="3611880"/>
            <a:ext cx="3108960" cy="292608"/>
          </a:xfrm>
          <a:prstGeom prst="rect">
            <a:avLst/>
          </a:prstGeom>
          <a:noFill/>
        </p:spPr>
        <p:txBody>
          <a:bodyPr wrap="square" lIns="36576" tIns="36576" rIns="36576" bIns="36576" anchor="t">
            <a:spAutoFit/>
          </a:bodyPr>
          <a:lstStyle/>
          <a:p>
            <a:pPr algn="r">
              <a:spcBef>
                <a:spcPts val="0"/>
              </a:spcBef>
              <a:spcAft>
                <a:spcPts val="0"/>
              </a:spcAft>
            </a:pPr>
            <a:r>
              <a:rPr lang="en-IE" sz="1400" b="1" i="0">
                <a:solidFill>
                  <a:srgbClr val="5B5B5B"/>
                </a:solidFill>
              </a:rPr>
              <a:t>PAID</a:t>
            </a:r>
            <a:r>
              <a:rPr sz="1400" b="1" i="0">
                <a:solidFill>
                  <a:srgbClr val="5B5B5B"/>
                </a:solidFill>
              </a:rPr>
              <a:t> LATER</a:t>
            </a:r>
          </a:p>
        </p:txBody>
      </p:sp>
      <p:sp>
        <p:nvSpPr>
          <p:cNvPr id="14" name="TextBox 13"/>
          <p:cNvSpPr txBox="1"/>
          <p:nvPr/>
        </p:nvSpPr>
        <p:spPr>
          <a:xfrm>
            <a:off x="4251960" y="2971800"/>
            <a:ext cx="2834640" cy="335476"/>
          </a:xfrm>
          <a:prstGeom prst="rect">
            <a:avLst/>
          </a:prstGeom>
          <a:noFill/>
        </p:spPr>
        <p:txBody>
          <a:bodyPr wrap="square" lIns="36576" tIns="36576" rIns="36576" bIns="36576" anchor="t">
            <a:spAutoFit/>
          </a:bodyPr>
          <a:lstStyle/>
          <a:p>
            <a:pPr algn="ctr">
              <a:spcBef>
                <a:spcPts val="0"/>
              </a:spcBef>
              <a:spcAft>
                <a:spcPts val="0"/>
              </a:spcAft>
            </a:pPr>
            <a:r>
              <a:rPr lang="en-IE" sz="1700" b="1" i="0">
                <a:solidFill>
                  <a:srgbClr val="E4204D"/>
                </a:solidFill>
              </a:rPr>
              <a:t>11 DAYS</a:t>
            </a:r>
            <a:endParaRPr sz="1700" b="1" i="0">
              <a:solidFill>
                <a:srgbClr val="E4204D"/>
              </a:solidFill>
            </a:endParaRPr>
          </a:p>
        </p:txBody>
      </p:sp>
      <p:sp>
        <p:nvSpPr>
          <p:cNvPr id="15" name="TextBox 14"/>
          <p:cNvSpPr txBox="1"/>
          <p:nvPr/>
        </p:nvSpPr>
        <p:spPr>
          <a:xfrm>
            <a:off x="530352" y="4133087"/>
            <a:ext cx="10241280" cy="320088"/>
          </a:xfrm>
          <a:prstGeom prst="rect">
            <a:avLst/>
          </a:prstGeom>
          <a:noFill/>
        </p:spPr>
        <p:txBody>
          <a:bodyPr wrap="square" lIns="36576" tIns="36576" rIns="36576" bIns="36576" anchor="t">
            <a:spAutoFit/>
          </a:bodyPr>
          <a:lstStyle/>
          <a:p>
            <a:pPr algn="ctr"/>
            <a:r>
              <a:rPr lang="en-IE" sz="1600" b="0" i="0">
                <a:solidFill>
                  <a:srgbClr val="5B5B5B"/>
                </a:solidFill>
              </a:rPr>
              <a:t>You do not lose any pay</a:t>
            </a:r>
            <a:r>
              <a:rPr lang="en-IE" sz="1600">
                <a:solidFill>
                  <a:srgbClr val="5B5B5B"/>
                </a:solidFill>
              </a:rPr>
              <a:t>, your rates of pay remain the same, you will just be paid later.</a:t>
            </a:r>
            <a:endParaRPr lang="en-IE" sz="1600" b="0" i="0">
              <a:solidFill>
                <a:srgbClr val="5B5B5B"/>
              </a:solidFill>
            </a:endParaRPr>
          </a:p>
        </p:txBody>
      </p:sp>
      <p:sp>
        <p:nvSpPr>
          <p:cNvPr id="16" name="TextBox 15"/>
          <p:cNvSpPr txBox="1"/>
          <p:nvPr/>
        </p:nvSpPr>
        <p:spPr>
          <a:xfrm>
            <a:off x="530352" y="4645152"/>
            <a:ext cx="2103120" cy="381643"/>
          </a:xfrm>
          <a:prstGeom prst="rect">
            <a:avLst/>
          </a:prstGeom>
          <a:noFill/>
        </p:spPr>
        <p:txBody>
          <a:bodyPr wrap="square" lIns="36576" tIns="36576" rIns="36576" bIns="36576" anchor="t">
            <a:spAutoFit/>
          </a:bodyPr>
          <a:lstStyle/>
          <a:p>
            <a:pPr algn="l">
              <a:spcBef>
                <a:spcPts val="0"/>
              </a:spcBef>
              <a:spcAft>
                <a:spcPts val="0"/>
              </a:spcAft>
            </a:pPr>
            <a:r>
              <a:rPr sz="2000" b="1" i="0">
                <a:solidFill>
                  <a:srgbClr val="E4204D"/>
                </a:solidFill>
              </a:rPr>
              <a:t>EXAMPLE</a:t>
            </a:r>
            <a:r>
              <a:rPr lang="en-US" sz="2000" b="1">
                <a:solidFill>
                  <a:srgbClr val="E4204D"/>
                </a:solidFill>
              </a:rPr>
              <a:t>:</a:t>
            </a:r>
            <a:endParaRPr lang="en-US" sz="2000" b="1" i="0">
              <a:solidFill>
                <a:srgbClr val="E4204D"/>
              </a:solidFill>
              <a:cs typeface="Arial"/>
            </a:endParaRPr>
          </a:p>
        </p:txBody>
      </p:sp>
      <p:sp>
        <p:nvSpPr>
          <p:cNvPr id="17" name="TextBox 16"/>
          <p:cNvSpPr txBox="1"/>
          <p:nvPr/>
        </p:nvSpPr>
        <p:spPr>
          <a:xfrm>
            <a:off x="508888" y="4998977"/>
            <a:ext cx="10198350" cy="1566583"/>
          </a:xfrm>
          <a:prstGeom prst="rect">
            <a:avLst/>
          </a:prstGeom>
          <a:noFill/>
        </p:spPr>
        <p:txBody>
          <a:bodyPr wrap="square" lIns="36576" tIns="36576" rIns="36576" bIns="36576" anchor="t">
            <a:spAutoFit/>
          </a:bodyPr>
          <a:lstStyle/>
          <a:p>
            <a:r>
              <a:rPr lang="en-US" sz="2000">
                <a:solidFill>
                  <a:schemeClr val="accent5">
                    <a:lumMod val="49000"/>
                  </a:schemeClr>
                </a:solidFill>
              </a:rPr>
              <a:t>You work Monday 21st December – Sunday 03rd January (Fortnight).</a:t>
            </a:r>
          </a:p>
          <a:p>
            <a:endParaRPr lang="en-US" sz="2000">
              <a:solidFill>
                <a:schemeClr val="accent5">
                  <a:lumMod val="49000"/>
                </a:schemeClr>
              </a:solidFill>
            </a:endParaRPr>
          </a:p>
          <a:p>
            <a:r>
              <a:rPr lang="en-US" sz="2000">
                <a:solidFill>
                  <a:schemeClr val="accent5">
                    <a:lumMod val="49000"/>
                  </a:schemeClr>
                </a:solidFill>
              </a:rPr>
              <a:t>You will be Paid F</a:t>
            </a:r>
            <a:r>
              <a:rPr lang="en-IE" sz="2000">
                <a:solidFill>
                  <a:schemeClr val="accent5">
                    <a:lumMod val="49000"/>
                  </a:schemeClr>
                </a:solidFill>
              </a:rPr>
              <a:t>or this Period 11 days later on Thursday 14/01/2027.</a:t>
            </a:r>
            <a:endParaRPr lang="en-US" sz="2000">
              <a:solidFill>
                <a:schemeClr val="accent5">
                  <a:lumMod val="49000"/>
                </a:schemeClr>
              </a:solidFill>
              <a:cs typeface="Arial"/>
            </a:endParaRPr>
          </a:p>
          <a:p>
            <a:endParaRPr lang="en-US" sz="1600" b="1">
              <a:solidFill>
                <a:srgbClr val="222222"/>
              </a:solidFill>
              <a:cs typeface="Arial"/>
            </a:endParaRPr>
          </a:p>
          <a:p>
            <a:pPr algn="l">
              <a:spcBef>
                <a:spcPts val="0"/>
              </a:spcBef>
              <a:spcAft>
                <a:spcPts val="0"/>
              </a:spcAft>
            </a:pPr>
            <a:endParaRPr lang="en-IE" sz="2100" b="0" i="0">
              <a:solidFill>
                <a:srgbClr val="222222"/>
              </a:solidFill>
              <a:cs typeface="Arial"/>
            </a:endParaRPr>
          </a:p>
        </p:txBody>
      </p:sp>
      <p:pic>
        <p:nvPicPr>
          <p:cNvPr id="18"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a:solidFill>
                  <a:srgbClr val="222222"/>
                </a:solidFill>
              </a:rPr>
              <a:t>Need to move to Fortnightly Pay</a:t>
            </a:r>
            <a:endParaRPr lang="en-IE" sz="3500">
              <a:solidFill>
                <a:srgbClr val="222222"/>
              </a:solidFill>
              <a:cs typeface="Aria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5</a:t>
            </a:r>
          </a:p>
        </p:txBody>
      </p:sp>
      <p:sp>
        <p:nvSpPr>
          <p:cNvPr id="6" name="TextBox 5"/>
          <p:cNvSpPr txBox="1"/>
          <p:nvPr/>
        </p:nvSpPr>
        <p:spPr>
          <a:xfrm>
            <a:off x="530352" y="1481328"/>
            <a:ext cx="292608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KEY POINT</a:t>
            </a:r>
            <a:endParaRPr sz="1200" b="1" i="0">
              <a:solidFill>
                <a:srgbClr val="E4204D"/>
              </a:solidFill>
            </a:endParaRPr>
          </a:p>
        </p:txBody>
      </p:sp>
      <p:sp>
        <p:nvSpPr>
          <p:cNvPr id="7" name="TextBox 6"/>
          <p:cNvSpPr txBox="1"/>
          <p:nvPr/>
        </p:nvSpPr>
        <p:spPr>
          <a:xfrm>
            <a:off x="530352" y="1847088"/>
            <a:ext cx="4892040" cy="304699"/>
          </a:xfrm>
          <a:prstGeom prst="rect">
            <a:avLst/>
          </a:prstGeom>
          <a:noFill/>
        </p:spPr>
        <p:txBody>
          <a:bodyPr wrap="square" lIns="36576" tIns="36576" rIns="36576" bIns="36576" anchor="t">
            <a:spAutoFit/>
          </a:bodyPr>
          <a:lstStyle/>
          <a:p>
            <a:pPr algn="l">
              <a:spcBef>
                <a:spcPts val="0"/>
              </a:spcBef>
              <a:spcAft>
                <a:spcPts val="0"/>
              </a:spcAft>
            </a:pPr>
            <a:r>
              <a:rPr lang="en-IE" sz="1500" b="1" i="0">
                <a:solidFill>
                  <a:srgbClr val="E4204D"/>
                </a:solidFill>
              </a:rPr>
              <a:t>WHAT CHANGES</a:t>
            </a:r>
          </a:p>
        </p:txBody>
      </p:sp>
      <p:sp>
        <p:nvSpPr>
          <p:cNvPr id="8" name="TextBox 7"/>
          <p:cNvSpPr txBox="1"/>
          <p:nvPr/>
        </p:nvSpPr>
        <p:spPr>
          <a:xfrm>
            <a:off x="530352" y="2377440"/>
            <a:ext cx="4892040" cy="550920"/>
          </a:xfrm>
          <a:prstGeom prst="rect">
            <a:avLst/>
          </a:prstGeom>
          <a:noFill/>
        </p:spPr>
        <p:txBody>
          <a:bodyPr wrap="square" lIns="36576" tIns="36576" rIns="36576" bIns="36576" anchor="t">
            <a:spAutoFit/>
          </a:bodyPr>
          <a:lstStyle/>
          <a:p>
            <a:pPr algn="l">
              <a:spcBef>
                <a:spcPts val="0"/>
              </a:spcBef>
              <a:spcAft>
                <a:spcPts val="0"/>
              </a:spcAft>
            </a:pPr>
            <a:r>
              <a:rPr lang="en-IE" sz="3100" b="1" i="0">
                <a:solidFill>
                  <a:srgbClr val="222222"/>
                </a:solidFill>
              </a:rPr>
              <a:t>Your </a:t>
            </a:r>
            <a:r>
              <a:rPr sz="3100" b="1" i="0">
                <a:solidFill>
                  <a:srgbClr val="222222"/>
                </a:solidFill>
              </a:rPr>
              <a:t>pay</a:t>
            </a:r>
            <a:r>
              <a:rPr lang="en-IE" sz="3100" b="1" i="0">
                <a:solidFill>
                  <a:srgbClr val="222222"/>
                </a:solidFill>
              </a:rPr>
              <a:t> timing</a:t>
            </a:r>
            <a:endParaRPr sz="3100" b="1" i="0">
              <a:solidFill>
                <a:srgbClr val="222222"/>
              </a:solidFill>
            </a:endParaRPr>
          </a:p>
        </p:txBody>
      </p:sp>
      <p:sp>
        <p:nvSpPr>
          <p:cNvPr id="9" name="TextBox 8"/>
          <p:cNvSpPr txBox="1"/>
          <p:nvPr/>
        </p:nvSpPr>
        <p:spPr>
          <a:xfrm>
            <a:off x="508888" y="3467164"/>
            <a:ext cx="5194907" cy="1778820"/>
          </a:xfrm>
          <a:prstGeom prst="rect">
            <a:avLst/>
          </a:prstGeom>
          <a:noFill/>
        </p:spPr>
        <p:txBody>
          <a:bodyPr wrap="square" lIns="27432" tIns="18288" rIns="27432" bIns="18288" anchor="t">
            <a:spAutoFit/>
          </a:bodyPr>
          <a:lstStyle/>
          <a:p>
            <a:pPr>
              <a:lnSpc>
                <a:spcPct val="105000"/>
              </a:lnSpc>
              <a:spcAft>
                <a:spcPts val="800"/>
              </a:spcAft>
            </a:pPr>
            <a:r>
              <a:rPr sz="1800" b="1" i="0">
                <a:solidFill>
                  <a:srgbClr val="E4204D"/>
                </a:solidFill>
              </a:rPr>
              <a:t>• </a:t>
            </a:r>
            <a:r>
              <a:rPr lang="en-IE" sz="1800" b="0" i="0">
                <a:solidFill>
                  <a:srgbClr val="222222"/>
                </a:solidFill>
              </a:rPr>
              <a:t>New HSE pay dates</a:t>
            </a:r>
            <a:r>
              <a:rPr lang="en-IE" sz="1800">
                <a:solidFill>
                  <a:srgbClr val="222222"/>
                </a:solidFill>
              </a:rPr>
              <a:t> first pay date 14/01/2027</a:t>
            </a:r>
            <a:endParaRPr sz="1800" b="0" i="0">
              <a:solidFill>
                <a:srgbClr val="222222"/>
              </a:solidFill>
            </a:endParaRPr>
          </a:p>
          <a:p>
            <a:pPr>
              <a:lnSpc>
                <a:spcPct val="105000"/>
              </a:lnSpc>
              <a:spcAft>
                <a:spcPts val="800"/>
              </a:spcAft>
            </a:pPr>
            <a:r>
              <a:rPr lang="en-IE" sz="1800" b="1" i="0">
                <a:solidFill>
                  <a:srgbClr val="E4204D"/>
                </a:solidFill>
              </a:rPr>
              <a:t>• </a:t>
            </a:r>
            <a:r>
              <a:rPr lang="en-IE" sz="1800" b="0" i="0">
                <a:solidFill>
                  <a:srgbClr val="222222"/>
                </a:solidFill>
              </a:rPr>
              <a:t>Pay moves </a:t>
            </a:r>
            <a:r>
              <a:rPr lang="en-IE" sz="1800">
                <a:solidFill>
                  <a:srgbClr val="222222"/>
                </a:solidFill>
              </a:rPr>
              <a:t>to Fortnightly 11</a:t>
            </a:r>
            <a:r>
              <a:rPr lang="en-IE" sz="1800" b="0" i="0">
                <a:solidFill>
                  <a:srgbClr val="222222"/>
                </a:solidFill>
              </a:rPr>
              <a:t> days </a:t>
            </a:r>
            <a:r>
              <a:rPr lang="en-IE" sz="1800">
                <a:solidFill>
                  <a:srgbClr val="222222"/>
                </a:solidFill>
              </a:rPr>
              <a:t>in arrears</a:t>
            </a:r>
          </a:p>
          <a:p>
            <a:pPr>
              <a:lnSpc>
                <a:spcPct val="105000"/>
              </a:lnSpc>
              <a:spcAft>
                <a:spcPts val="800"/>
              </a:spcAft>
            </a:pPr>
            <a:r>
              <a:rPr lang="en-IE" sz="1800" b="1">
                <a:solidFill>
                  <a:srgbClr val="E4204D"/>
                </a:solidFill>
                <a:cs typeface="Arial"/>
              </a:rPr>
              <a:t>• </a:t>
            </a:r>
            <a:r>
              <a:rPr lang="en-IE" sz="1800">
                <a:solidFill>
                  <a:srgbClr val="222222"/>
                </a:solidFill>
                <a:cs typeface="Arial"/>
              </a:rPr>
              <a:t>In order to move to Fortnightly pay, you must go without payment for one week on 07/01/2027.</a:t>
            </a:r>
            <a:endParaRPr lang="en-IE" sz="1800">
              <a:solidFill>
                <a:srgbClr val="000000"/>
              </a:solidFill>
              <a:cs typeface="Arial"/>
            </a:endParaRPr>
          </a:p>
          <a:p>
            <a:pPr marL="285750" indent="-285750">
              <a:lnSpc>
                <a:spcPct val="105000"/>
              </a:lnSpc>
              <a:spcAft>
                <a:spcPts val="800"/>
              </a:spcAft>
              <a:buFont typeface="Arial"/>
              <a:buChar char="•"/>
            </a:pPr>
            <a:endParaRPr lang="en-IE" sz="1800">
              <a:solidFill>
                <a:srgbClr val="222222"/>
              </a:solidFill>
              <a:cs typeface="Arial"/>
            </a:endParaRPr>
          </a:p>
        </p:txBody>
      </p:sp>
      <p:sp>
        <p:nvSpPr>
          <p:cNvPr id="10" name="Rectangle 9"/>
          <p:cNvSpPr/>
          <p:nvPr/>
        </p:nvSpPr>
        <p:spPr>
          <a:xfrm>
            <a:off x="5742432" y="1783080"/>
            <a:ext cx="27431" cy="338328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144768" y="1847088"/>
            <a:ext cx="4800600" cy="304699"/>
          </a:xfrm>
          <a:prstGeom prst="rect">
            <a:avLst/>
          </a:prstGeom>
          <a:noFill/>
        </p:spPr>
        <p:txBody>
          <a:bodyPr wrap="square" lIns="36576" tIns="36576" rIns="36576" bIns="36576" anchor="t">
            <a:spAutoFit/>
          </a:bodyPr>
          <a:lstStyle/>
          <a:p>
            <a:pPr algn="l">
              <a:spcBef>
                <a:spcPts val="0"/>
              </a:spcBef>
              <a:spcAft>
                <a:spcPts val="0"/>
              </a:spcAft>
            </a:pPr>
            <a:r>
              <a:rPr lang="en-IE" sz="1500" b="1" i="0">
                <a:solidFill>
                  <a:srgbClr val="2F7D61"/>
                </a:solidFill>
              </a:rPr>
              <a:t>WHAT DOES NOT CHANGE</a:t>
            </a:r>
          </a:p>
        </p:txBody>
      </p:sp>
      <p:sp>
        <p:nvSpPr>
          <p:cNvPr id="12" name="TextBox 11"/>
          <p:cNvSpPr txBox="1"/>
          <p:nvPr/>
        </p:nvSpPr>
        <p:spPr>
          <a:xfrm>
            <a:off x="6144768" y="2377440"/>
            <a:ext cx="4800600" cy="550920"/>
          </a:xfrm>
          <a:prstGeom prst="rect">
            <a:avLst/>
          </a:prstGeom>
          <a:noFill/>
        </p:spPr>
        <p:txBody>
          <a:bodyPr wrap="square" lIns="36576" tIns="36576" rIns="36576" bIns="36576" anchor="t">
            <a:spAutoFit/>
          </a:bodyPr>
          <a:lstStyle/>
          <a:p>
            <a:pPr algn="l">
              <a:spcBef>
                <a:spcPts val="0"/>
              </a:spcBef>
              <a:spcAft>
                <a:spcPts val="0"/>
              </a:spcAft>
            </a:pPr>
            <a:r>
              <a:rPr lang="en-IE" sz="3100" b="1" i="0">
                <a:solidFill>
                  <a:srgbClr val="222222"/>
                </a:solidFill>
              </a:rPr>
              <a:t>The pay you are owed</a:t>
            </a:r>
            <a:endParaRPr sz="3100" b="1" i="0">
              <a:solidFill>
                <a:srgbClr val="222222"/>
              </a:solidFill>
            </a:endParaRPr>
          </a:p>
        </p:txBody>
      </p:sp>
      <p:sp>
        <p:nvSpPr>
          <p:cNvPr id="13" name="TextBox 12"/>
          <p:cNvSpPr txBox="1"/>
          <p:nvPr/>
        </p:nvSpPr>
        <p:spPr>
          <a:xfrm>
            <a:off x="6144768" y="3456432"/>
            <a:ext cx="4709160" cy="2041969"/>
          </a:xfrm>
          <a:prstGeom prst="rect">
            <a:avLst/>
          </a:prstGeom>
          <a:noFill/>
        </p:spPr>
        <p:txBody>
          <a:bodyPr wrap="square" lIns="27432" tIns="18288" rIns="27432" bIns="18288" anchor="t">
            <a:spAutoFit/>
          </a:bodyPr>
          <a:lstStyle/>
          <a:p>
            <a:pPr>
              <a:lnSpc>
                <a:spcPct val="105000"/>
              </a:lnSpc>
              <a:spcAft>
                <a:spcPts val="800"/>
              </a:spcAft>
            </a:pPr>
            <a:r>
              <a:rPr sz="1800" b="1" i="0">
                <a:solidFill>
                  <a:srgbClr val="2F7D61"/>
                </a:solidFill>
              </a:rPr>
              <a:t>• </a:t>
            </a:r>
            <a:r>
              <a:rPr lang="en-IE" sz="1800" b="0" i="0">
                <a:solidFill>
                  <a:srgbClr val="222222"/>
                </a:solidFill>
              </a:rPr>
              <a:t>You still receive all pay owed</a:t>
            </a:r>
          </a:p>
          <a:p>
            <a:pPr>
              <a:lnSpc>
                <a:spcPct val="105000"/>
              </a:lnSpc>
              <a:spcAft>
                <a:spcPts val="800"/>
              </a:spcAft>
            </a:pPr>
            <a:r>
              <a:rPr sz="1800" b="1" i="0">
                <a:solidFill>
                  <a:srgbClr val="2F7D61"/>
                </a:solidFill>
              </a:rPr>
              <a:t>•</a:t>
            </a:r>
            <a:r>
              <a:rPr lang="en-US" sz="1800" b="1">
                <a:solidFill>
                  <a:srgbClr val="2F7D61"/>
                </a:solidFill>
              </a:rPr>
              <a:t> </a:t>
            </a:r>
            <a:r>
              <a:rPr lang="en-IE" sz="1800">
                <a:solidFill>
                  <a:srgbClr val="222222"/>
                </a:solidFill>
              </a:rPr>
              <a:t>Your rate of pay remains the same.</a:t>
            </a:r>
          </a:p>
          <a:p>
            <a:r>
              <a:rPr lang="en-US" sz="1800" b="1">
                <a:solidFill>
                  <a:srgbClr val="2F7D61"/>
                </a:solidFill>
                <a:cs typeface="Arial"/>
              </a:rPr>
              <a:t>• </a:t>
            </a:r>
            <a:r>
              <a:rPr lang="en-IE" sz="1800">
                <a:solidFill>
                  <a:srgbClr val="222222"/>
                </a:solidFill>
                <a:cs typeface="Arial"/>
              </a:rPr>
              <a:t>There is no change to your work commitment or work pattern.</a:t>
            </a:r>
          </a:p>
          <a:p>
            <a:pPr>
              <a:lnSpc>
                <a:spcPct val="105000"/>
              </a:lnSpc>
              <a:spcAft>
                <a:spcPts val="800"/>
              </a:spcAft>
            </a:pPr>
            <a:endParaRPr lang="en-IE" sz="1800">
              <a:solidFill>
                <a:srgbClr val="222222"/>
              </a:solidFill>
              <a:cs typeface="Arial"/>
            </a:endParaRPr>
          </a:p>
          <a:p>
            <a:pPr>
              <a:lnSpc>
                <a:spcPct val="105000"/>
              </a:lnSpc>
              <a:spcAft>
                <a:spcPts val="800"/>
              </a:spcAft>
            </a:pPr>
            <a:endParaRPr lang="en-IE" sz="1800">
              <a:solidFill>
                <a:srgbClr val="222222"/>
              </a:solidFill>
              <a:cs typeface="Arial"/>
            </a:endParaRPr>
          </a:p>
        </p:txBody>
      </p:sp>
      <p:sp>
        <p:nvSpPr>
          <p:cNvPr id="14" name="TextBox 13"/>
          <p:cNvSpPr txBox="1"/>
          <p:nvPr/>
        </p:nvSpPr>
        <p:spPr>
          <a:xfrm>
            <a:off x="530352" y="5166360"/>
            <a:ext cx="10332720" cy="381643"/>
          </a:xfrm>
          <a:prstGeom prst="rect">
            <a:avLst/>
          </a:prstGeom>
          <a:noFill/>
        </p:spPr>
        <p:txBody>
          <a:bodyPr wrap="square" lIns="36576" tIns="36576" rIns="36576" bIns="36576" anchor="t">
            <a:spAutoFit/>
          </a:bodyPr>
          <a:lstStyle/>
          <a:p>
            <a:pPr algn="ctr"/>
            <a:r>
              <a:rPr lang="en-IE" sz="2000" b="1" i="0">
                <a:solidFill>
                  <a:srgbClr val="E4204D"/>
                </a:solidFill>
              </a:rPr>
              <a:t>This is a </a:t>
            </a:r>
            <a:r>
              <a:rPr lang="en-IE" sz="2000" b="1">
                <a:solidFill>
                  <a:srgbClr val="E4204D"/>
                </a:solidFill>
              </a:rPr>
              <a:t>change in pay timing  </a:t>
            </a:r>
            <a:r>
              <a:rPr lang="en-IE" sz="2000" b="1" i="0">
                <a:solidFill>
                  <a:srgbClr val="E4204D"/>
                </a:solidFill>
              </a:rPr>
              <a:t>— not </a:t>
            </a:r>
            <a:r>
              <a:rPr lang="en-IE" sz="2000" b="1">
                <a:solidFill>
                  <a:srgbClr val="E4204D"/>
                </a:solidFill>
              </a:rPr>
              <a:t>a loss</a:t>
            </a:r>
            <a:r>
              <a:rPr lang="en-IE" sz="2000" b="1" i="0">
                <a:solidFill>
                  <a:srgbClr val="E4204D"/>
                </a:solidFill>
              </a:rPr>
              <a:t> </a:t>
            </a:r>
            <a:r>
              <a:rPr lang="en-IE" sz="2000" b="1">
                <a:solidFill>
                  <a:srgbClr val="E4204D"/>
                </a:solidFill>
              </a:rPr>
              <a:t>of pay</a:t>
            </a:r>
            <a:r>
              <a:rPr lang="en-IE" sz="2000" b="1" i="0">
                <a:solidFill>
                  <a:srgbClr val="E4204D"/>
                </a:solidFill>
              </a:rPr>
              <a:t>.</a:t>
            </a:r>
          </a:p>
        </p:txBody>
      </p:sp>
      <p:pic>
        <p:nvPicPr>
          <p:cNvPr id="15"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b="1" i="0">
                <a:solidFill>
                  <a:srgbClr val="222222"/>
                </a:solidFill>
              </a:rPr>
              <a:t>If you </a:t>
            </a:r>
            <a:r>
              <a:rPr lang="en-IE" sz="3500">
                <a:solidFill>
                  <a:srgbClr val="222222"/>
                </a:solidFill>
              </a:rPr>
              <a:t>are currently paid weekly</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6</a:t>
            </a:r>
          </a:p>
        </p:txBody>
      </p:sp>
      <p:sp>
        <p:nvSpPr>
          <p:cNvPr id="6" name="TextBox 5"/>
          <p:cNvSpPr txBox="1"/>
          <p:nvPr/>
        </p:nvSpPr>
        <p:spPr>
          <a:xfrm>
            <a:off x="513419" y="1481328"/>
            <a:ext cx="5670973" cy="258532"/>
          </a:xfrm>
          <a:prstGeom prst="rect">
            <a:avLst/>
          </a:prstGeom>
          <a:noFill/>
        </p:spPr>
        <p:txBody>
          <a:bodyPr wrap="square" lIns="36576" tIns="36576" rIns="36576" bIns="36576" anchor="t">
            <a:spAutoFit/>
          </a:bodyPr>
          <a:lstStyle/>
          <a:p>
            <a:r>
              <a:rPr lang="en-IE" sz="1200" b="1" i="0">
                <a:solidFill>
                  <a:srgbClr val="E4204D"/>
                </a:solidFill>
              </a:rPr>
              <a:t>POSSIBLE GAP</a:t>
            </a:r>
            <a:r>
              <a:rPr lang="en-IE" sz="1200" b="1">
                <a:solidFill>
                  <a:srgbClr val="E4204D"/>
                </a:solidFill>
              </a:rPr>
              <a:t> On Pay Period 1 14.01.2026 covering 21/12/26 - 03/01/27</a:t>
            </a:r>
            <a:endParaRPr sz="1200" b="1" i="0">
              <a:solidFill>
                <a:srgbClr val="E4204D"/>
              </a:solidFill>
            </a:endParaRPr>
          </a:p>
        </p:txBody>
      </p:sp>
      <p:sp>
        <p:nvSpPr>
          <p:cNvPr id="7" name="TextBox 6"/>
          <p:cNvSpPr txBox="1"/>
          <p:nvPr/>
        </p:nvSpPr>
        <p:spPr>
          <a:xfrm>
            <a:off x="530352" y="1920240"/>
            <a:ext cx="1188720" cy="731520"/>
          </a:xfrm>
          <a:prstGeom prst="rect">
            <a:avLst/>
          </a:prstGeom>
          <a:noFill/>
        </p:spPr>
        <p:txBody>
          <a:bodyPr wrap="square" lIns="36576" tIns="36576" rIns="36576" bIns="36576" anchor="t">
            <a:spAutoFit/>
          </a:bodyPr>
          <a:lstStyle/>
          <a:p>
            <a:pPr algn="l">
              <a:spcBef>
                <a:spcPts val="0"/>
              </a:spcBef>
              <a:spcAft>
                <a:spcPts val="0"/>
              </a:spcAft>
            </a:pPr>
            <a:r>
              <a:rPr sz="4700" b="1" i="0">
                <a:solidFill>
                  <a:srgbClr val="E4204D"/>
                </a:solidFill>
              </a:rPr>
              <a:t>~2</a:t>
            </a:r>
          </a:p>
        </p:txBody>
      </p:sp>
      <p:sp>
        <p:nvSpPr>
          <p:cNvPr id="8" name="TextBox 7"/>
          <p:cNvSpPr txBox="1"/>
          <p:nvPr/>
        </p:nvSpPr>
        <p:spPr>
          <a:xfrm>
            <a:off x="1554480" y="1993392"/>
            <a:ext cx="3566160" cy="502920"/>
          </a:xfrm>
          <a:prstGeom prst="rect">
            <a:avLst/>
          </a:prstGeom>
          <a:noFill/>
        </p:spPr>
        <p:txBody>
          <a:bodyPr wrap="square" lIns="36576" tIns="36576" rIns="36576" bIns="36576" anchor="t">
            <a:spAutoFit/>
          </a:bodyPr>
          <a:lstStyle/>
          <a:p>
            <a:pPr algn="l">
              <a:spcBef>
                <a:spcPts val="0"/>
              </a:spcBef>
              <a:spcAft>
                <a:spcPts val="0"/>
              </a:spcAft>
            </a:pPr>
            <a:r>
              <a:rPr sz="2500" b="1" i="0">
                <a:solidFill>
                  <a:srgbClr val="222222"/>
                </a:solidFill>
              </a:rPr>
              <a:t>weeks</a:t>
            </a:r>
          </a:p>
        </p:txBody>
      </p:sp>
      <p:sp>
        <p:nvSpPr>
          <p:cNvPr id="9" name="TextBox 8"/>
          <p:cNvSpPr txBox="1"/>
          <p:nvPr/>
        </p:nvSpPr>
        <p:spPr>
          <a:xfrm>
            <a:off x="302943" y="2780929"/>
            <a:ext cx="5332976" cy="1181862"/>
          </a:xfrm>
          <a:prstGeom prst="rect">
            <a:avLst/>
          </a:prstGeom>
          <a:noFill/>
        </p:spPr>
        <p:txBody>
          <a:bodyPr wrap="square" lIns="36576" tIns="36576" rIns="36576" bIns="36576" anchor="t">
            <a:spAutoFit/>
          </a:bodyPr>
          <a:lstStyle/>
          <a:p>
            <a:r>
              <a:rPr lang="en-IE" sz="1800" b="1" i="0">
                <a:solidFill>
                  <a:srgbClr val="0070C0"/>
                </a:solidFill>
              </a:rPr>
              <a:t>Paid</a:t>
            </a:r>
            <a:r>
              <a:rPr sz="1800" b="1" i="0">
                <a:solidFill>
                  <a:srgbClr val="0070C0"/>
                </a:solidFill>
              </a:rPr>
              <a:t> in the same week </a:t>
            </a:r>
            <a:r>
              <a:rPr lang="en-IE" sz="1800" b="1" i="0">
                <a:solidFill>
                  <a:srgbClr val="0070C0"/>
                </a:solidFill>
              </a:rPr>
              <a:t>you </a:t>
            </a:r>
            <a:r>
              <a:rPr sz="1800" b="1" i="0">
                <a:solidFill>
                  <a:srgbClr val="0070C0"/>
                </a:solidFill>
              </a:rPr>
              <a:t>work</a:t>
            </a:r>
            <a:r>
              <a:rPr lang="en-US" sz="1800" b="1">
                <a:solidFill>
                  <a:srgbClr val="0070C0"/>
                </a:solidFill>
              </a:rPr>
              <a:t> (Current Week)</a:t>
            </a:r>
            <a:r>
              <a:rPr lang="en-US" sz="1800">
                <a:solidFill>
                  <a:srgbClr val="5B5B5B"/>
                </a:solidFill>
              </a:rPr>
              <a:t> on 14.01.2027 you will be due </a:t>
            </a:r>
            <a:r>
              <a:rPr lang="en-US" sz="1800" b="1">
                <a:solidFill>
                  <a:srgbClr val="5B5B5B"/>
                </a:solidFill>
              </a:rPr>
              <a:t>no basic pay</a:t>
            </a:r>
            <a:r>
              <a:rPr lang="en-US" sz="1800">
                <a:solidFill>
                  <a:srgbClr val="5B5B5B"/>
                </a:solidFill>
              </a:rPr>
              <a:t> as you will have already been paid for WC21/12 &amp; WC 28/12. Premiums due will be paid if applicable.</a:t>
            </a:r>
            <a:endParaRPr lang="en-US" sz="1800" b="0" i="0">
              <a:solidFill>
                <a:srgbClr val="5B5B5B"/>
              </a:solidFill>
              <a:cs typeface="Arial"/>
            </a:endParaRPr>
          </a:p>
        </p:txBody>
      </p:sp>
      <p:sp>
        <p:nvSpPr>
          <p:cNvPr id="10" name="Rectangle 9"/>
          <p:cNvSpPr/>
          <p:nvPr/>
        </p:nvSpPr>
        <p:spPr>
          <a:xfrm>
            <a:off x="530352" y="3976394"/>
            <a:ext cx="4599047" cy="122435"/>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053328" y="1920240"/>
            <a:ext cx="1188720" cy="731520"/>
          </a:xfrm>
          <a:prstGeom prst="rect">
            <a:avLst/>
          </a:prstGeom>
          <a:noFill/>
        </p:spPr>
        <p:txBody>
          <a:bodyPr wrap="square" lIns="36576" tIns="36576" rIns="36576" bIns="36576" anchor="t">
            <a:spAutoFit/>
          </a:bodyPr>
          <a:lstStyle/>
          <a:p>
            <a:pPr algn="l">
              <a:spcBef>
                <a:spcPts val="0"/>
              </a:spcBef>
              <a:spcAft>
                <a:spcPts val="0"/>
              </a:spcAft>
            </a:pPr>
            <a:r>
              <a:rPr sz="4700" b="1" i="0">
                <a:solidFill>
                  <a:srgbClr val="E4204D"/>
                </a:solidFill>
              </a:rPr>
              <a:t>~1</a:t>
            </a:r>
          </a:p>
        </p:txBody>
      </p:sp>
      <p:sp>
        <p:nvSpPr>
          <p:cNvPr id="12" name="TextBox 11"/>
          <p:cNvSpPr txBox="1"/>
          <p:nvPr/>
        </p:nvSpPr>
        <p:spPr>
          <a:xfrm>
            <a:off x="7077456" y="1993392"/>
            <a:ext cx="3566160" cy="502920"/>
          </a:xfrm>
          <a:prstGeom prst="rect">
            <a:avLst/>
          </a:prstGeom>
          <a:noFill/>
        </p:spPr>
        <p:txBody>
          <a:bodyPr wrap="square" lIns="36576" tIns="36576" rIns="36576" bIns="36576" anchor="t">
            <a:spAutoFit/>
          </a:bodyPr>
          <a:lstStyle/>
          <a:p>
            <a:pPr algn="l">
              <a:spcBef>
                <a:spcPts val="0"/>
              </a:spcBef>
              <a:spcAft>
                <a:spcPts val="0"/>
              </a:spcAft>
            </a:pPr>
            <a:r>
              <a:rPr sz="2500" b="1" i="0">
                <a:solidFill>
                  <a:srgbClr val="222222"/>
                </a:solidFill>
              </a:rPr>
              <a:t>week</a:t>
            </a:r>
          </a:p>
        </p:txBody>
      </p:sp>
      <p:sp>
        <p:nvSpPr>
          <p:cNvPr id="13" name="TextBox 12"/>
          <p:cNvSpPr txBox="1"/>
          <p:nvPr/>
        </p:nvSpPr>
        <p:spPr>
          <a:xfrm>
            <a:off x="6064931" y="2781799"/>
            <a:ext cx="5501070" cy="1181862"/>
          </a:xfrm>
          <a:prstGeom prst="rect">
            <a:avLst/>
          </a:prstGeom>
          <a:noFill/>
        </p:spPr>
        <p:txBody>
          <a:bodyPr wrap="square" lIns="36576" tIns="36576" rIns="36576" bIns="36576" anchor="t">
            <a:spAutoFit/>
          </a:bodyPr>
          <a:lstStyle/>
          <a:p>
            <a:r>
              <a:rPr lang="en-IE" sz="1800" b="1">
                <a:solidFill>
                  <a:srgbClr val="0070C0"/>
                </a:solidFill>
              </a:rPr>
              <a:t>Paid for the previous week (A week in arrears)</a:t>
            </a:r>
            <a:r>
              <a:rPr lang="en-IE" sz="1800">
                <a:solidFill>
                  <a:srgbClr val="5B5B5B"/>
                </a:solidFill>
              </a:rPr>
              <a:t> on 14.01.2027 you will be due 1 week's basic pay for WC 28/12 as you will have already been paid for WC 21/12. Premiums due will be paid if applicable.</a:t>
            </a:r>
            <a:endParaRPr lang="en-IE" sz="1800">
              <a:solidFill>
                <a:srgbClr val="5B5B5B"/>
              </a:solidFill>
              <a:cs typeface="Arial"/>
            </a:endParaRPr>
          </a:p>
        </p:txBody>
      </p:sp>
      <p:sp>
        <p:nvSpPr>
          <p:cNvPr id="14" name="Rectangle 13"/>
          <p:cNvSpPr/>
          <p:nvPr/>
        </p:nvSpPr>
        <p:spPr>
          <a:xfrm flipV="1">
            <a:off x="6277691" y="4011375"/>
            <a:ext cx="4374247" cy="16505"/>
          </a:xfrm>
          <a:prstGeom prst="rect">
            <a:avLst/>
          </a:prstGeom>
          <a:solidFill>
            <a:srgbClr val="F8D9E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508888" y="4754880"/>
            <a:ext cx="10667784" cy="1089529"/>
          </a:xfrm>
          <a:prstGeom prst="rect">
            <a:avLst/>
          </a:prstGeom>
          <a:noFill/>
        </p:spPr>
        <p:txBody>
          <a:bodyPr wrap="square" lIns="36576" tIns="36576" rIns="36576" bIns="36576" anchor="t">
            <a:spAutoFit/>
          </a:bodyPr>
          <a:lstStyle/>
          <a:p>
            <a:pPr algn="ctr"/>
            <a:r>
              <a:rPr lang="en-IE" sz="2200" b="1" i="0">
                <a:solidFill>
                  <a:srgbClr val="222222"/>
                </a:solidFill>
              </a:rPr>
              <a:t>Your current pay </a:t>
            </a:r>
            <a:r>
              <a:rPr lang="en-IE" sz="2200" b="1">
                <a:solidFill>
                  <a:srgbClr val="222222"/>
                </a:solidFill>
              </a:rPr>
              <a:t>status denotes the Gap in payment of basic pay you will experience during this transition.  If you do not take Technical Adjustment your wages will be impacted.  Next Payment date Thursday 28.01.27 (2 weeks)</a:t>
            </a:r>
            <a:endParaRPr lang="en-IE" sz="2200" b="1" i="0">
              <a:solidFill>
                <a:srgbClr val="222222"/>
              </a:solidFill>
              <a:cs typeface="Arial"/>
            </a:endParaRPr>
          </a:p>
        </p:txBody>
      </p:sp>
      <p:pic>
        <p:nvPicPr>
          <p:cNvPr id="16" name="SJOGCS Logo" descr="image.png"/>
          <p:cNvPicPr>
            <a:picLocks noChangeAspect="1"/>
          </p:cNvPicPr>
          <p:nvPr/>
        </p:nvPicPr>
        <p:blipFill>
          <a:blip r:embed="rId3"/>
          <a:stretch>
            <a:fillRect/>
          </a:stretch>
        </p:blipFill>
        <p:spPr>
          <a:xfrm>
            <a:off x="10469880" y="146304"/>
            <a:ext cx="1207008" cy="532781"/>
          </a:xfrm>
          <a:prstGeom prst="rect">
            <a:avLst/>
          </a:prstGeom>
        </p:spPr>
      </p:pic>
      <p:sp>
        <p:nvSpPr>
          <p:cNvPr id="17" name="Rectangle 16">
            <a:extLst>
              <a:ext uri="{FF2B5EF4-FFF2-40B4-BE49-F238E27FC236}">
                <a16:creationId xmlns:a16="http://schemas.microsoft.com/office/drawing/2014/main" id="{E3C2D71A-5765-4515-4425-4E442F861B9F}"/>
              </a:ext>
            </a:extLst>
          </p:cNvPr>
          <p:cNvSpPr/>
          <p:nvPr/>
        </p:nvSpPr>
        <p:spPr>
          <a:xfrm>
            <a:off x="6164859" y="3976394"/>
            <a:ext cx="4888820" cy="14389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b="1" i="0">
                <a:solidFill>
                  <a:srgbClr val="222222"/>
                </a:solidFill>
              </a:rPr>
              <a:t>If you are paid </a:t>
            </a:r>
            <a:r>
              <a:rPr lang="en-IE" sz="3500">
                <a:solidFill>
                  <a:srgbClr val="222222"/>
                </a:solidFill>
              </a:rPr>
              <a:t>currently paid monthly</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7</a:t>
            </a:r>
          </a:p>
        </p:txBody>
      </p:sp>
      <p:sp>
        <p:nvSpPr>
          <p:cNvPr id="7" name="TextBox 6"/>
          <p:cNvSpPr txBox="1"/>
          <p:nvPr/>
        </p:nvSpPr>
        <p:spPr>
          <a:xfrm>
            <a:off x="530352" y="1920240"/>
            <a:ext cx="1920240" cy="731520"/>
          </a:xfrm>
          <a:prstGeom prst="rect">
            <a:avLst/>
          </a:prstGeom>
          <a:noFill/>
        </p:spPr>
        <p:txBody>
          <a:bodyPr wrap="square" lIns="36576" tIns="36576" rIns="36576" bIns="36576" anchor="t">
            <a:spAutoFit/>
          </a:bodyPr>
          <a:lstStyle/>
          <a:p>
            <a:pPr algn="l">
              <a:spcBef>
                <a:spcPts val="0"/>
              </a:spcBef>
              <a:spcAft>
                <a:spcPts val="0"/>
              </a:spcAft>
            </a:pPr>
            <a:r>
              <a:rPr sz="4700" b="1" i="0">
                <a:solidFill>
                  <a:srgbClr val="E4204D"/>
                </a:solidFill>
              </a:rPr>
              <a:t>~11</a:t>
            </a:r>
          </a:p>
        </p:txBody>
      </p:sp>
      <p:sp>
        <p:nvSpPr>
          <p:cNvPr id="8" name="TextBox 7"/>
          <p:cNvSpPr txBox="1"/>
          <p:nvPr/>
        </p:nvSpPr>
        <p:spPr>
          <a:xfrm>
            <a:off x="1984248" y="1993392"/>
            <a:ext cx="3246120" cy="502920"/>
          </a:xfrm>
          <a:prstGeom prst="rect">
            <a:avLst/>
          </a:prstGeom>
          <a:noFill/>
        </p:spPr>
        <p:txBody>
          <a:bodyPr wrap="square" lIns="36576" tIns="36576" rIns="36576" bIns="36576" anchor="t">
            <a:spAutoFit/>
          </a:bodyPr>
          <a:lstStyle/>
          <a:p>
            <a:pPr algn="l">
              <a:spcBef>
                <a:spcPts val="0"/>
              </a:spcBef>
              <a:spcAft>
                <a:spcPts val="0"/>
              </a:spcAft>
            </a:pPr>
            <a:r>
              <a:rPr sz="2500" b="1" i="0">
                <a:solidFill>
                  <a:srgbClr val="222222"/>
                </a:solidFill>
              </a:rPr>
              <a:t>days</a:t>
            </a:r>
          </a:p>
        </p:txBody>
      </p:sp>
      <p:sp>
        <p:nvSpPr>
          <p:cNvPr id="9" name="TextBox 8"/>
          <p:cNvSpPr txBox="1"/>
          <p:nvPr/>
        </p:nvSpPr>
        <p:spPr>
          <a:xfrm>
            <a:off x="530352" y="2770632"/>
            <a:ext cx="4754880" cy="1735860"/>
          </a:xfrm>
          <a:prstGeom prst="rect">
            <a:avLst/>
          </a:prstGeom>
          <a:noFill/>
        </p:spPr>
        <p:txBody>
          <a:bodyPr wrap="square" lIns="36576" tIns="36576" rIns="36576" bIns="36576" anchor="t">
            <a:spAutoFit/>
          </a:bodyPr>
          <a:lstStyle/>
          <a:p>
            <a:r>
              <a:rPr lang="en-IE" sz="1800" b="1" i="0">
                <a:solidFill>
                  <a:srgbClr val="00B0F0"/>
                </a:solidFill>
              </a:rPr>
              <a:t>Most monthly </a:t>
            </a:r>
            <a:r>
              <a:rPr lang="en-IE" sz="1800" b="1">
                <a:solidFill>
                  <a:srgbClr val="00B0F0"/>
                </a:solidFill>
              </a:rPr>
              <a:t>staff </a:t>
            </a:r>
            <a:r>
              <a:rPr lang="en-IE" sz="1800">
                <a:solidFill>
                  <a:srgbClr val="5B5B5B"/>
                </a:solidFill>
              </a:rPr>
              <a:t>will experience a gap of 1 week and 4 days. On 14.01.27 will only be due 1-day basic pay for 01.01.2027 (1/5 WW) Premiums due from WC 07/12 (Liffey only) WC 14/12, WC 21/12 &amp; WC 28/12 will be paid if applicable.</a:t>
            </a:r>
            <a:endParaRPr lang="en-US"/>
          </a:p>
        </p:txBody>
      </p:sp>
      <p:sp>
        <p:nvSpPr>
          <p:cNvPr id="10" name="Rectangle 9"/>
          <p:cNvSpPr/>
          <p:nvPr/>
        </p:nvSpPr>
        <p:spPr>
          <a:xfrm flipV="1">
            <a:off x="534288" y="4782840"/>
            <a:ext cx="4748105" cy="48090"/>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053328" y="1920240"/>
            <a:ext cx="1417320" cy="731520"/>
          </a:xfrm>
          <a:prstGeom prst="rect">
            <a:avLst/>
          </a:prstGeom>
          <a:noFill/>
        </p:spPr>
        <p:txBody>
          <a:bodyPr wrap="square" lIns="36576" tIns="36576" rIns="36576" bIns="36576" anchor="t">
            <a:spAutoFit/>
          </a:bodyPr>
          <a:lstStyle/>
          <a:p>
            <a:pPr algn="l">
              <a:spcBef>
                <a:spcPts val="0"/>
              </a:spcBef>
              <a:spcAft>
                <a:spcPts val="0"/>
              </a:spcAft>
            </a:pPr>
            <a:r>
              <a:rPr sz="4700" b="1" i="0">
                <a:solidFill>
                  <a:srgbClr val="E4204D"/>
                </a:solidFill>
              </a:rPr>
              <a:t>~4</a:t>
            </a:r>
          </a:p>
        </p:txBody>
      </p:sp>
      <p:sp>
        <p:nvSpPr>
          <p:cNvPr id="12" name="TextBox 11"/>
          <p:cNvSpPr txBox="1"/>
          <p:nvPr/>
        </p:nvSpPr>
        <p:spPr>
          <a:xfrm>
            <a:off x="7242048" y="1993392"/>
            <a:ext cx="3246120" cy="502920"/>
          </a:xfrm>
          <a:prstGeom prst="rect">
            <a:avLst/>
          </a:prstGeom>
          <a:noFill/>
        </p:spPr>
        <p:txBody>
          <a:bodyPr wrap="square" lIns="36576" tIns="36576" rIns="36576" bIns="36576" anchor="t">
            <a:spAutoFit/>
          </a:bodyPr>
          <a:lstStyle/>
          <a:p>
            <a:pPr algn="l">
              <a:spcBef>
                <a:spcPts val="0"/>
              </a:spcBef>
              <a:spcAft>
                <a:spcPts val="0"/>
              </a:spcAft>
            </a:pPr>
            <a:r>
              <a:rPr sz="2500" b="1" i="0">
                <a:solidFill>
                  <a:srgbClr val="222222"/>
                </a:solidFill>
              </a:rPr>
              <a:t>days</a:t>
            </a:r>
          </a:p>
        </p:txBody>
      </p:sp>
      <p:sp>
        <p:nvSpPr>
          <p:cNvPr id="13" name="TextBox 12"/>
          <p:cNvSpPr txBox="1"/>
          <p:nvPr/>
        </p:nvSpPr>
        <p:spPr>
          <a:xfrm>
            <a:off x="6078728" y="2770632"/>
            <a:ext cx="4737946" cy="2012859"/>
          </a:xfrm>
          <a:prstGeom prst="rect">
            <a:avLst/>
          </a:prstGeom>
          <a:noFill/>
        </p:spPr>
        <p:txBody>
          <a:bodyPr wrap="square" lIns="36576" tIns="36576" rIns="36576" bIns="36576" anchor="t">
            <a:spAutoFit/>
          </a:bodyPr>
          <a:lstStyle/>
          <a:p>
            <a:r>
              <a:rPr lang="en-IE" sz="1800" b="1">
                <a:solidFill>
                  <a:srgbClr val="00B0F0"/>
                </a:solidFill>
              </a:rPr>
              <a:t>Small cohort of Staff in DSE</a:t>
            </a:r>
            <a:r>
              <a:rPr lang="en-IE" sz="1800">
                <a:solidFill>
                  <a:srgbClr val="00B0F0"/>
                </a:solidFill>
              </a:rPr>
              <a:t> </a:t>
            </a:r>
            <a:r>
              <a:rPr lang="en-IE" sz="1800">
                <a:solidFill>
                  <a:srgbClr val="5B5B5B"/>
                </a:solidFill>
              </a:rPr>
              <a:t>are already</a:t>
            </a:r>
            <a:r>
              <a:rPr lang="en-IE" sz="1800" b="0" i="0">
                <a:solidFill>
                  <a:srgbClr val="5B5B5B"/>
                </a:solidFill>
              </a:rPr>
              <a:t> paid one week </a:t>
            </a:r>
            <a:r>
              <a:rPr lang="en-IE" sz="1800">
                <a:solidFill>
                  <a:srgbClr val="5B5B5B"/>
                </a:solidFill>
              </a:rPr>
              <a:t>in arrears will experience gap of 4 days. On 14.01.27 will be due 1 week and 1-day basic pay. </a:t>
            </a:r>
            <a:br>
              <a:rPr lang="en-US"/>
            </a:br>
            <a:r>
              <a:rPr lang="en-IE" sz="1800">
                <a:solidFill>
                  <a:srgbClr val="5B5B5B"/>
                </a:solidFill>
              </a:rPr>
              <a:t>Premiums due from WC 07/12 (Liffey only) WC 14/12, WC 21/12 &amp; WC 28/12 will be paid if applicable.</a:t>
            </a:r>
            <a:endParaRPr lang="en-US" sz="1800">
              <a:solidFill>
                <a:srgbClr val="5B5B5B"/>
              </a:solidFill>
              <a:cs typeface="Arial"/>
            </a:endParaRPr>
          </a:p>
        </p:txBody>
      </p:sp>
      <p:sp>
        <p:nvSpPr>
          <p:cNvPr id="15" name="TextBox 14"/>
          <p:cNvSpPr txBox="1"/>
          <p:nvPr/>
        </p:nvSpPr>
        <p:spPr>
          <a:xfrm>
            <a:off x="9356" y="5102013"/>
            <a:ext cx="12174848" cy="1755905"/>
          </a:xfrm>
          <a:prstGeom prst="rect">
            <a:avLst/>
          </a:prstGeom>
          <a:noFill/>
        </p:spPr>
        <p:txBody>
          <a:bodyPr wrap="square" lIns="36576" tIns="36576" rIns="36576" bIns="36576" anchor="t">
            <a:spAutoFit/>
          </a:bodyPr>
          <a:lstStyle/>
          <a:p>
            <a:pPr algn="ctr"/>
            <a:r>
              <a:rPr lang="en-IE" sz="2200" b="1">
                <a:solidFill>
                  <a:srgbClr val="222222"/>
                </a:solidFill>
                <a:cs typeface="Arial"/>
              </a:rPr>
              <a:t> Last Monthly Pay date is 17.12.2026 (2 weeks earlier than due). If you do not take Technical Adjustment on 14.01.27 your wages will be impacted. At the end of January you will only receive 2 weeks pay on Thursday 28.01.27 (2 weeks for period 04.01.27 - 17.01.27)</a:t>
            </a:r>
            <a:endParaRPr lang="en-IE" sz="2200">
              <a:solidFill>
                <a:srgbClr val="000000"/>
              </a:solidFill>
              <a:cs typeface="Arial"/>
            </a:endParaRPr>
          </a:p>
          <a:p>
            <a:pPr algn="ctr"/>
            <a:endParaRPr lang="en-IE" sz="2200" b="1">
              <a:solidFill>
                <a:srgbClr val="222222"/>
              </a:solidFill>
              <a:cs typeface="Arial"/>
            </a:endParaRPr>
          </a:p>
          <a:p>
            <a:pPr algn="ctr">
              <a:spcBef>
                <a:spcPts val="0"/>
              </a:spcBef>
              <a:spcAft>
                <a:spcPts val="0"/>
              </a:spcAft>
            </a:pPr>
            <a:endParaRPr sz="2200" b="1" i="0">
              <a:solidFill>
                <a:srgbClr val="222222"/>
              </a:solidFill>
              <a:cs typeface="Arial"/>
            </a:endParaRPr>
          </a:p>
        </p:txBody>
      </p:sp>
      <p:pic>
        <p:nvPicPr>
          <p:cNvPr id="16" name="SJOGCS Logo" descr="image.png"/>
          <p:cNvPicPr>
            <a:picLocks noChangeAspect="1"/>
          </p:cNvPicPr>
          <p:nvPr/>
        </p:nvPicPr>
        <p:blipFill>
          <a:blip r:embed="rId3"/>
          <a:stretch>
            <a:fillRect/>
          </a:stretch>
        </p:blipFill>
        <p:spPr>
          <a:xfrm>
            <a:off x="10469880" y="146304"/>
            <a:ext cx="1207008" cy="532781"/>
          </a:xfrm>
          <a:prstGeom prst="rect">
            <a:avLst/>
          </a:prstGeom>
        </p:spPr>
      </p:pic>
      <p:sp>
        <p:nvSpPr>
          <p:cNvPr id="18" name="Rectangle 17">
            <a:extLst>
              <a:ext uri="{FF2B5EF4-FFF2-40B4-BE49-F238E27FC236}">
                <a16:creationId xmlns:a16="http://schemas.microsoft.com/office/drawing/2014/main" id="{0ED9BF60-13B7-D2CA-C593-3BFDA88FC440}"/>
              </a:ext>
            </a:extLst>
          </p:cNvPr>
          <p:cNvSpPr/>
          <p:nvPr/>
        </p:nvSpPr>
        <p:spPr>
          <a:xfrm flipH="1">
            <a:off x="5790393" y="4780130"/>
            <a:ext cx="5030894" cy="53510"/>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a:extLst>
              <a:ext uri="{FF2B5EF4-FFF2-40B4-BE49-F238E27FC236}">
                <a16:creationId xmlns:a16="http://schemas.microsoft.com/office/drawing/2014/main" id="{03191485-3000-B429-6595-2EB9261108FD}"/>
              </a:ext>
            </a:extLst>
          </p:cNvPr>
          <p:cNvSpPr txBox="1"/>
          <p:nvPr/>
        </p:nvSpPr>
        <p:spPr>
          <a:xfrm>
            <a:off x="513419" y="1481328"/>
            <a:ext cx="5670973" cy="258532"/>
          </a:xfrm>
          <a:prstGeom prst="rect">
            <a:avLst/>
          </a:prstGeom>
          <a:noFill/>
        </p:spPr>
        <p:txBody>
          <a:bodyPr wrap="square" lIns="36576" tIns="36576" rIns="36576" bIns="36576" anchor="t">
            <a:spAutoFit/>
          </a:bodyPr>
          <a:lstStyle/>
          <a:p>
            <a:r>
              <a:rPr lang="en-IE" sz="1200" b="1" i="0">
                <a:solidFill>
                  <a:srgbClr val="E4204D"/>
                </a:solidFill>
              </a:rPr>
              <a:t>POSSIBLE GAP</a:t>
            </a:r>
            <a:r>
              <a:rPr lang="en-IE" sz="1200" b="1">
                <a:solidFill>
                  <a:srgbClr val="E4204D"/>
                </a:solidFill>
              </a:rPr>
              <a:t> On Pay Period 1 14.01.2026 covering 21/12/26 - 03/01/27</a:t>
            </a:r>
            <a:endParaRPr sz="1200" b="1" i="0">
              <a:solidFill>
                <a:srgbClr val="E4204D"/>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497" y="418143"/>
            <a:ext cx="10806018" cy="655884"/>
          </a:xfrm>
        </p:spPr>
        <p:txBody>
          <a:bodyPr wrap="square">
            <a:normAutofit fontScale="90000"/>
          </a:bodyPr>
          <a:lstStyle/>
          <a:p>
            <a:r>
              <a:rPr lang="en-IE" sz="3500">
                <a:solidFill>
                  <a:srgbClr val="222222"/>
                </a:solidFill>
              </a:rPr>
              <a:t>What is SJOGCS offering to assist bridge this Gap</a:t>
            </a:r>
            <a:endParaRPr lang="en-US"/>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8</a:t>
            </a:r>
          </a:p>
        </p:txBody>
      </p:sp>
      <p:sp>
        <p:nvSpPr>
          <p:cNvPr id="6" name="TextBox 5"/>
          <p:cNvSpPr txBox="1"/>
          <p:nvPr/>
        </p:nvSpPr>
        <p:spPr>
          <a:xfrm>
            <a:off x="530352" y="1481328"/>
            <a:ext cx="3200400" cy="256032"/>
          </a:xfrm>
          <a:prstGeom prst="rect">
            <a:avLst/>
          </a:prstGeom>
          <a:noFill/>
        </p:spPr>
        <p:txBody>
          <a:bodyPr wrap="square" lIns="36576" tIns="36576" rIns="36576" bIns="36576" anchor="t">
            <a:spAutoFit/>
          </a:bodyPr>
          <a:lstStyle/>
          <a:p>
            <a:r>
              <a:rPr lang="en-IE" sz="1200" b="1" i="0">
                <a:solidFill>
                  <a:srgbClr val="E4204D"/>
                </a:solidFill>
              </a:rPr>
              <a:t>TECHNICAL ADJUSTMENT</a:t>
            </a:r>
            <a:r>
              <a:rPr lang="en-IE" sz="1200" b="1">
                <a:solidFill>
                  <a:srgbClr val="E4204D"/>
                </a:solidFill>
              </a:rPr>
              <a:t> (TA)</a:t>
            </a:r>
            <a:endParaRPr sz="1200" b="1" i="0">
              <a:solidFill>
                <a:srgbClr val="E4204D"/>
              </a:solidFill>
            </a:endParaRPr>
          </a:p>
        </p:txBody>
      </p:sp>
      <p:sp>
        <p:nvSpPr>
          <p:cNvPr id="7" name="TextBox 6"/>
          <p:cNvSpPr txBox="1"/>
          <p:nvPr/>
        </p:nvSpPr>
        <p:spPr>
          <a:xfrm>
            <a:off x="530352" y="1847088"/>
            <a:ext cx="4480560" cy="457200"/>
          </a:xfrm>
          <a:prstGeom prst="rect">
            <a:avLst/>
          </a:prstGeom>
          <a:noFill/>
        </p:spPr>
        <p:txBody>
          <a:bodyPr wrap="square" lIns="36576" tIns="36576" rIns="36576" bIns="36576" anchor="t">
            <a:spAutoFit/>
          </a:bodyPr>
          <a:lstStyle/>
          <a:p>
            <a:pPr algn="l">
              <a:spcBef>
                <a:spcPts val="0"/>
              </a:spcBef>
              <a:spcAft>
                <a:spcPts val="0"/>
              </a:spcAft>
            </a:pPr>
            <a:r>
              <a:rPr sz="1800" b="1" i="0">
                <a:solidFill>
                  <a:srgbClr val="E4204D"/>
                </a:solidFill>
              </a:rPr>
              <a:t>OPTIONAL</a:t>
            </a:r>
          </a:p>
        </p:txBody>
      </p:sp>
      <p:sp>
        <p:nvSpPr>
          <p:cNvPr id="8" name="TextBox 7"/>
          <p:cNvSpPr txBox="1"/>
          <p:nvPr/>
        </p:nvSpPr>
        <p:spPr>
          <a:xfrm>
            <a:off x="530352" y="2313432"/>
            <a:ext cx="4480560" cy="841248"/>
          </a:xfrm>
          <a:prstGeom prst="rect">
            <a:avLst/>
          </a:prstGeom>
          <a:noFill/>
        </p:spPr>
        <p:txBody>
          <a:bodyPr wrap="square" lIns="36576" tIns="36576" rIns="36576" bIns="36576" anchor="t">
            <a:spAutoFit/>
          </a:bodyPr>
          <a:lstStyle/>
          <a:p>
            <a:pPr algn="l">
              <a:spcBef>
                <a:spcPts val="0"/>
              </a:spcBef>
              <a:spcAft>
                <a:spcPts val="0"/>
              </a:spcAft>
            </a:pPr>
            <a:r>
              <a:rPr sz="4300" b="1" i="0">
                <a:solidFill>
                  <a:srgbClr val="222222"/>
                </a:solidFill>
              </a:rPr>
              <a:t>ADVANCE</a:t>
            </a:r>
          </a:p>
        </p:txBody>
      </p:sp>
      <p:sp>
        <p:nvSpPr>
          <p:cNvPr id="9" name="TextBox 8"/>
          <p:cNvSpPr txBox="1"/>
          <p:nvPr/>
        </p:nvSpPr>
        <p:spPr>
          <a:xfrm>
            <a:off x="530352" y="3273552"/>
            <a:ext cx="4480560" cy="2228302"/>
          </a:xfrm>
          <a:prstGeom prst="rect">
            <a:avLst/>
          </a:prstGeom>
          <a:noFill/>
        </p:spPr>
        <p:txBody>
          <a:bodyPr wrap="square" lIns="36576" tIns="36576" rIns="36576" bIns="36576" anchor="t">
            <a:spAutoFit/>
          </a:bodyPr>
          <a:lstStyle/>
          <a:p>
            <a:r>
              <a:rPr lang="en-IE" sz="2000">
                <a:solidFill>
                  <a:srgbClr val="5B5B5B"/>
                </a:solidFill>
              </a:rPr>
              <a:t>On 14th January, the HSE pay Period is covering WC 21/12/2026 and WC 28/12/2026, Some of these periods will have already been paid by SJOGCS so Staff would not be due full basic pay on the day, To assist with this TA will be offered to help with transition.</a:t>
            </a:r>
            <a:endParaRPr lang="en-US"/>
          </a:p>
        </p:txBody>
      </p:sp>
      <p:sp>
        <p:nvSpPr>
          <p:cNvPr id="10" name="Rectangle 9"/>
          <p:cNvSpPr/>
          <p:nvPr/>
        </p:nvSpPr>
        <p:spPr>
          <a:xfrm>
            <a:off x="5276088" y="1792224"/>
            <a:ext cx="27432" cy="3465576"/>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731700" y="1804159"/>
            <a:ext cx="5461285" cy="2687082"/>
          </a:xfrm>
          <a:prstGeom prst="rect">
            <a:avLst/>
          </a:prstGeom>
          <a:noFill/>
        </p:spPr>
        <p:txBody>
          <a:bodyPr wrap="square" lIns="27432" tIns="18288" rIns="27432" bIns="18288" anchor="t">
            <a:spAutoFit/>
          </a:bodyPr>
          <a:lstStyle/>
          <a:p>
            <a:pPr>
              <a:lnSpc>
                <a:spcPct val="105000"/>
              </a:lnSpc>
              <a:spcAft>
                <a:spcPts val="800"/>
              </a:spcAft>
            </a:pPr>
            <a:r>
              <a:rPr lang="en-IE" sz="2000" b="1" i="0">
                <a:solidFill>
                  <a:srgbClr val="E4204D"/>
                </a:solidFill>
              </a:rPr>
              <a:t>• </a:t>
            </a:r>
            <a:r>
              <a:rPr lang="en-IE" sz="2000" b="0" i="0">
                <a:solidFill>
                  <a:srgbClr val="222222"/>
                </a:solidFill>
              </a:rPr>
              <a:t>Optional — you choose</a:t>
            </a:r>
            <a:r>
              <a:rPr lang="en-IE" sz="2000">
                <a:solidFill>
                  <a:srgbClr val="222222"/>
                </a:solidFill>
              </a:rPr>
              <a:t> if you avail of TA</a:t>
            </a:r>
            <a:endParaRPr lang="en-IE" sz="2000" b="0" i="0">
              <a:solidFill>
                <a:srgbClr val="222222"/>
              </a:solidFill>
            </a:endParaRPr>
          </a:p>
          <a:p>
            <a:pPr>
              <a:lnSpc>
                <a:spcPct val="105000"/>
              </a:lnSpc>
              <a:spcAft>
                <a:spcPts val="800"/>
              </a:spcAft>
            </a:pPr>
            <a:r>
              <a:rPr lang="en-IE" sz="2000" b="1" i="0">
                <a:solidFill>
                  <a:srgbClr val="E4204D"/>
                </a:solidFill>
              </a:rPr>
              <a:t>• </a:t>
            </a:r>
            <a:r>
              <a:rPr lang="en-IE" sz="2000">
                <a:solidFill>
                  <a:srgbClr val="222222"/>
                </a:solidFill>
              </a:rPr>
              <a:t>This is an advance as you have already been paid for this period.</a:t>
            </a:r>
            <a:endParaRPr lang="en-IE" sz="2000" b="0" i="0">
              <a:solidFill>
                <a:srgbClr val="222222"/>
              </a:solidFill>
            </a:endParaRPr>
          </a:p>
          <a:p>
            <a:pPr>
              <a:lnSpc>
                <a:spcPct val="105000"/>
              </a:lnSpc>
              <a:spcAft>
                <a:spcPts val="800"/>
              </a:spcAft>
            </a:pPr>
            <a:r>
              <a:rPr lang="en-IE" sz="2000" b="1" i="0">
                <a:solidFill>
                  <a:srgbClr val="E4204D"/>
                </a:solidFill>
              </a:rPr>
              <a:t>• </a:t>
            </a:r>
            <a:r>
              <a:rPr lang="en-IE" sz="2000"/>
              <a:t>R</a:t>
            </a:r>
            <a:r>
              <a:rPr lang="en-IE" sz="2000">
                <a:solidFill>
                  <a:srgbClr val="222222"/>
                </a:solidFill>
              </a:rPr>
              <a:t>epaid from your salary in future instalments</a:t>
            </a:r>
            <a:endParaRPr lang="en-IE" sz="2000">
              <a:solidFill>
                <a:srgbClr val="222222"/>
              </a:solidFill>
              <a:cs typeface="Arial"/>
            </a:endParaRPr>
          </a:p>
          <a:p>
            <a:pPr>
              <a:lnSpc>
                <a:spcPct val="105000"/>
              </a:lnSpc>
              <a:spcAft>
                <a:spcPts val="800"/>
              </a:spcAft>
            </a:pPr>
            <a:r>
              <a:rPr lang="en-IE" sz="2000" b="1">
                <a:solidFill>
                  <a:srgbClr val="E4204D"/>
                </a:solidFill>
                <a:cs typeface="Arial"/>
              </a:rPr>
              <a:t>• </a:t>
            </a:r>
            <a:r>
              <a:rPr lang="en-IE" sz="2000">
                <a:solidFill>
                  <a:srgbClr val="222222"/>
                </a:solidFill>
                <a:cs typeface="Arial"/>
              </a:rPr>
              <a:t>You choose the repayment period that suits you considering the Tax Implications.</a:t>
            </a:r>
          </a:p>
          <a:p>
            <a:pPr>
              <a:lnSpc>
                <a:spcPct val="105000"/>
              </a:lnSpc>
              <a:spcAft>
                <a:spcPts val="800"/>
              </a:spcAft>
            </a:pPr>
            <a:endParaRPr lang="en-IE" sz="2000">
              <a:solidFill>
                <a:srgbClr val="222222"/>
              </a:solidFill>
              <a:cs typeface="Arial"/>
            </a:endParaRPr>
          </a:p>
        </p:txBody>
      </p:sp>
      <p:sp>
        <p:nvSpPr>
          <p:cNvPr id="12" name="Rectangle 11"/>
          <p:cNvSpPr/>
          <p:nvPr/>
        </p:nvSpPr>
        <p:spPr>
          <a:xfrm>
            <a:off x="5731700" y="4555257"/>
            <a:ext cx="5079684" cy="58041"/>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5742432" y="4848251"/>
            <a:ext cx="5053456" cy="781752"/>
          </a:xfrm>
          <a:prstGeom prst="rect">
            <a:avLst/>
          </a:prstGeom>
          <a:noFill/>
        </p:spPr>
        <p:txBody>
          <a:bodyPr wrap="square" lIns="36576" tIns="36576" rIns="36576" bIns="36576" anchor="t">
            <a:spAutoFit/>
          </a:bodyPr>
          <a:lstStyle/>
          <a:p>
            <a:r>
              <a:rPr lang="en-IE" sz="2300" b="1">
                <a:solidFill>
                  <a:srgbClr val="E4204D"/>
                </a:solidFill>
              </a:rPr>
              <a:t>This is not Wages or Extra Pay, it is an advance and must be repaid.</a:t>
            </a:r>
            <a:endParaRPr lang="en-US"/>
          </a:p>
        </p:txBody>
      </p:sp>
      <p:pic>
        <p:nvPicPr>
          <p:cNvPr id="14"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b="1" i="0">
                <a:solidFill>
                  <a:srgbClr val="222222"/>
                </a:solidFill>
              </a:rPr>
              <a:t>The advance may help if</a:t>
            </a:r>
            <a:r>
              <a:rPr lang="en-IE" sz="3500">
                <a:solidFill>
                  <a:srgbClr val="222222"/>
                </a:solidFill>
              </a:rPr>
              <a:t>:</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9</a:t>
            </a:r>
          </a:p>
        </p:txBody>
      </p:sp>
      <p:sp>
        <p:nvSpPr>
          <p:cNvPr id="6" name="TextBox 5"/>
          <p:cNvSpPr txBox="1"/>
          <p:nvPr/>
        </p:nvSpPr>
        <p:spPr>
          <a:xfrm>
            <a:off x="530352" y="1481328"/>
            <a:ext cx="329184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YOU MAY NEED IT IF YOU</a:t>
            </a:r>
          </a:p>
        </p:txBody>
      </p:sp>
      <p:sp>
        <p:nvSpPr>
          <p:cNvPr id="7" name="TextBox 6"/>
          <p:cNvSpPr txBox="1"/>
          <p:nvPr/>
        </p:nvSpPr>
        <p:spPr>
          <a:xfrm>
            <a:off x="530352" y="1874519"/>
            <a:ext cx="5623560" cy="1994841"/>
          </a:xfrm>
          <a:prstGeom prst="rect">
            <a:avLst/>
          </a:prstGeom>
          <a:noFill/>
        </p:spPr>
        <p:txBody>
          <a:bodyPr wrap="square" lIns="27432" tIns="18288" rIns="27432" bIns="18288" anchor="t">
            <a:spAutoFit/>
          </a:bodyPr>
          <a:lstStyle/>
          <a:p>
            <a:pPr>
              <a:lnSpc>
                <a:spcPct val="105000"/>
              </a:lnSpc>
              <a:spcAft>
                <a:spcPts val="800"/>
              </a:spcAft>
            </a:pPr>
            <a:r>
              <a:rPr sz="2200" b="1" i="0">
                <a:solidFill>
                  <a:srgbClr val="E4204D"/>
                </a:solidFill>
              </a:rPr>
              <a:t>• </a:t>
            </a:r>
            <a:r>
              <a:rPr lang="en-IE" sz="2200">
                <a:solidFill>
                  <a:srgbClr val="222222"/>
                </a:solidFill>
              </a:rPr>
              <a:t>Do not want to experience a gap in pay.</a:t>
            </a:r>
            <a:endParaRPr lang="en-IE" sz="2200" b="0" i="0">
              <a:solidFill>
                <a:srgbClr val="222222"/>
              </a:solidFill>
            </a:endParaRPr>
          </a:p>
          <a:p>
            <a:pPr>
              <a:lnSpc>
                <a:spcPct val="105000"/>
              </a:lnSpc>
              <a:spcAft>
                <a:spcPts val="800"/>
              </a:spcAft>
            </a:pPr>
            <a:r>
              <a:rPr sz="2200" b="1" i="0">
                <a:solidFill>
                  <a:srgbClr val="E4204D"/>
                </a:solidFill>
              </a:rPr>
              <a:t>• </a:t>
            </a:r>
            <a:r>
              <a:rPr lang="en-IE" sz="2200">
                <a:solidFill>
                  <a:srgbClr val="222222"/>
                </a:solidFill>
              </a:rPr>
              <a:t>Expect to be paid the same amount as usual on 14/01/2027 to budget your finances.</a:t>
            </a:r>
            <a:endParaRPr sz="2200" b="0" i="0">
              <a:solidFill>
                <a:srgbClr val="222222"/>
              </a:solidFill>
            </a:endParaRPr>
          </a:p>
          <a:p>
            <a:pPr>
              <a:lnSpc>
                <a:spcPct val="105000"/>
              </a:lnSpc>
              <a:spcAft>
                <a:spcPts val="800"/>
              </a:spcAft>
            </a:pPr>
            <a:endParaRPr lang="en-IE" sz="2200" b="1" i="0">
              <a:solidFill>
                <a:srgbClr val="E4204D"/>
              </a:solidFill>
              <a:cs typeface="Arial"/>
            </a:endParaRPr>
          </a:p>
        </p:txBody>
      </p:sp>
      <p:sp>
        <p:nvSpPr>
          <p:cNvPr id="8" name="TextBox 7"/>
          <p:cNvSpPr txBox="1"/>
          <p:nvPr/>
        </p:nvSpPr>
        <p:spPr>
          <a:xfrm>
            <a:off x="6583680" y="1938528"/>
            <a:ext cx="3931920" cy="966418"/>
          </a:xfrm>
          <a:prstGeom prst="rect">
            <a:avLst/>
          </a:prstGeom>
          <a:noFill/>
        </p:spPr>
        <p:txBody>
          <a:bodyPr wrap="square" lIns="36576" tIns="36576" rIns="36576" bIns="36576" anchor="t">
            <a:spAutoFit/>
          </a:bodyPr>
          <a:lstStyle/>
          <a:p>
            <a:pPr algn="l">
              <a:spcBef>
                <a:spcPts val="0"/>
              </a:spcBef>
              <a:spcAft>
                <a:spcPts val="0"/>
              </a:spcAft>
            </a:pPr>
            <a:r>
              <a:rPr lang="en-IE" sz="2900" b="1" i="0">
                <a:solidFill>
                  <a:srgbClr val="E4204D"/>
                </a:solidFill>
              </a:rPr>
              <a:t>Choose what works
for you</a:t>
            </a:r>
            <a:endParaRPr sz="2900" b="1" i="0">
              <a:solidFill>
                <a:srgbClr val="E4204D"/>
              </a:solidFill>
            </a:endParaRPr>
          </a:p>
        </p:txBody>
      </p:sp>
      <p:sp>
        <p:nvSpPr>
          <p:cNvPr id="9" name="Rectangle 8"/>
          <p:cNvSpPr/>
          <p:nvPr/>
        </p:nvSpPr>
        <p:spPr>
          <a:xfrm>
            <a:off x="6583680" y="3447288"/>
            <a:ext cx="3913632" cy="36576"/>
          </a:xfrm>
          <a:prstGeom prst="rect">
            <a:avLst/>
          </a:prstGeom>
          <a:solidFill>
            <a:srgbClr val="F8D9E4"/>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6583680" y="3749039"/>
            <a:ext cx="3931920" cy="951030"/>
          </a:xfrm>
          <a:prstGeom prst="rect">
            <a:avLst/>
          </a:prstGeom>
          <a:noFill/>
        </p:spPr>
        <p:txBody>
          <a:bodyPr wrap="square" lIns="36576" tIns="36576" rIns="36576" bIns="36576" anchor="t">
            <a:spAutoFit/>
          </a:bodyPr>
          <a:lstStyle/>
          <a:p>
            <a:r>
              <a:rPr lang="en-IE" sz="1900">
                <a:solidFill>
                  <a:srgbClr val="222222"/>
                </a:solidFill>
              </a:rPr>
              <a:t>It is important you make an informed decision and take the appropriate action for you.</a:t>
            </a:r>
          </a:p>
        </p:txBody>
      </p:sp>
      <p:sp>
        <p:nvSpPr>
          <p:cNvPr id="11" name="TextBox 10"/>
          <p:cNvSpPr txBox="1"/>
          <p:nvPr/>
        </p:nvSpPr>
        <p:spPr>
          <a:xfrm>
            <a:off x="530352" y="5212080"/>
            <a:ext cx="10241280" cy="335476"/>
          </a:xfrm>
          <a:prstGeom prst="rect">
            <a:avLst/>
          </a:prstGeom>
          <a:noFill/>
        </p:spPr>
        <p:txBody>
          <a:bodyPr wrap="square" lIns="36576" tIns="36576" rIns="36576" bIns="36576" anchor="t">
            <a:spAutoFit/>
          </a:bodyPr>
          <a:lstStyle/>
          <a:p>
            <a:pPr algn="ctr"/>
            <a:r>
              <a:rPr lang="en-IE" sz="1700" b="1" i="0">
                <a:solidFill>
                  <a:srgbClr val="5B5B5B"/>
                </a:solidFill>
              </a:rPr>
              <a:t>Everyone’s </a:t>
            </a:r>
            <a:r>
              <a:rPr lang="en-IE" sz="1700" b="1">
                <a:solidFill>
                  <a:srgbClr val="5B5B5B"/>
                </a:solidFill>
              </a:rPr>
              <a:t>Financial Circumstances are different, so decision is personal.</a:t>
            </a:r>
            <a:endParaRPr lang="en-IE" sz="1700" b="1" i="0">
              <a:solidFill>
                <a:srgbClr val="5B5B5B"/>
              </a:solidFill>
              <a:cs typeface="Arial"/>
            </a:endParaRPr>
          </a:p>
        </p:txBody>
      </p:sp>
      <p:pic>
        <p:nvPicPr>
          <p:cNvPr id="1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a:solidFill>
                  <a:srgbClr val="222222"/>
                </a:solidFill>
                <a:cs typeface="Arial"/>
              </a:rPr>
              <a:t>Making an Informed Decision</a:t>
            </a: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10</a:t>
            </a:r>
          </a:p>
        </p:txBody>
      </p:sp>
      <p:sp>
        <p:nvSpPr>
          <p:cNvPr id="6" name="TextBox 5"/>
          <p:cNvSpPr txBox="1"/>
          <p:nvPr/>
        </p:nvSpPr>
        <p:spPr>
          <a:xfrm>
            <a:off x="508888" y="1517904"/>
            <a:ext cx="4647556" cy="1643527"/>
          </a:xfrm>
          <a:prstGeom prst="rect">
            <a:avLst/>
          </a:prstGeom>
          <a:noFill/>
        </p:spPr>
        <p:txBody>
          <a:bodyPr wrap="square" lIns="36576" tIns="36576" rIns="36576" bIns="36576" anchor="t">
            <a:spAutoFit/>
          </a:bodyPr>
          <a:lstStyle/>
          <a:p>
            <a:r>
              <a:rPr lang="en-IE" sz="3400" b="1">
                <a:solidFill>
                  <a:srgbClr val="E4204D"/>
                </a:solidFill>
              </a:rPr>
              <a:t>You may decide not to take the Technical Adjustment if:</a:t>
            </a:r>
            <a:endParaRPr lang="en-US"/>
          </a:p>
        </p:txBody>
      </p:sp>
      <p:sp>
        <p:nvSpPr>
          <p:cNvPr id="7" name="TextBox 6"/>
          <p:cNvSpPr txBox="1"/>
          <p:nvPr/>
        </p:nvSpPr>
        <p:spPr>
          <a:xfrm>
            <a:off x="5157301" y="1080280"/>
            <a:ext cx="5692247" cy="3468202"/>
          </a:xfrm>
          <a:prstGeom prst="rect">
            <a:avLst/>
          </a:prstGeom>
          <a:noFill/>
        </p:spPr>
        <p:txBody>
          <a:bodyPr wrap="square" lIns="27432" tIns="18288" rIns="27432" bIns="18288" anchor="t">
            <a:spAutoFit/>
          </a:bodyPr>
          <a:lstStyle/>
          <a:p>
            <a:pPr>
              <a:lnSpc>
                <a:spcPct val="105000"/>
              </a:lnSpc>
              <a:spcAft>
                <a:spcPts val="800"/>
              </a:spcAft>
            </a:pPr>
            <a:r>
              <a:rPr sz="2000" b="1" i="0">
                <a:solidFill>
                  <a:srgbClr val="E4204D"/>
                </a:solidFill>
              </a:rPr>
              <a:t>• </a:t>
            </a:r>
            <a:r>
              <a:rPr lang="en-IE" sz="2000"/>
              <a:t>You can manage the gap without the payment on 14.01.27 and can wait for payment until 28.01.27 which will be pay and premiums earned </a:t>
            </a:r>
            <a:endParaRPr lang="en-IE" sz="2000">
              <a:solidFill>
                <a:srgbClr val="222222"/>
              </a:solidFill>
            </a:endParaRPr>
          </a:p>
          <a:p>
            <a:pPr>
              <a:lnSpc>
                <a:spcPct val="105000"/>
              </a:lnSpc>
              <a:spcAft>
                <a:spcPts val="800"/>
              </a:spcAft>
            </a:pPr>
            <a:r>
              <a:rPr lang="en-IE" sz="2000"/>
              <a:t>period 04/01/2027 - 17/01/2027 (2 weeks).</a:t>
            </a:r>
            <a:endParaRPr lang="en-IE" sz="2000">
              <a:solidFill>
                <a:srgbClr val="222222"/>
              </a:solidFill>
              <a:cs typeface="Arial"/>
            </a:endParaRPr>
          </a:p>
          <a:p>
            <a:pPr>
              <a:lnSpc>
                <a:spcPct val="105000"/>
              </a:lnSpc>
              <a:spcAft>
                <a:spcPts val="800"/>
              </a:spcAft>
            </a:pPr>
            <a:r>
              <a:rPr sz="2000" b="1" i="0">
                <a:solidFill>
                  <a:srgbClr val="E4204D"/>
                </a:solidFill>
              </a:rPr>
              <a:t>• </a:t>
            </a:r>
            <a:r>
              <a:rPr lang="en-IE" sz="2000" b="0" i="0">
                <a:solidFill>
                  <a:srgbClr val="222222"/>
                </a:solidFill>
              </a:rPr>
              <a:t>You do not want an advance</a:t>
            </a:r>
          </a:p>
          <a:p>
            <a:pPr>
              <a:lnSpc>
                <a:spcPct val="105000"/>
              </a:lnSpc>
              <a:spcAft>
                <a:spcPts val="800"/>
              </a:spcAft>
            </a:pPr>
            <a:r>
              <a:rPr sz="2000" b="1" i="0">
                <a:solidFill>
                  <a:srgbClr val="E4204D"/>
                </a:solidFill>
              </a:rPr>
              <a:t>• </a:t>
            </a:r>
            <a:r>
              <a:rPr lang="en-IE" sz="2000">
                <a:solidFill>
                  <a:srgbClr val="222222"/>
                </a:solidFill>
              </a:rPr>
              <a:t>You do not want to repay this amount from your salary in instalments</a:t>
            </a:r>
            <a:endParaRPr lang="en-IE" sz="2000">
              <a:solidFill>
                <a:srgbClr val="000000"/>
              </a:solidFill>
            </a:endParaRPr>
          </a:p>
          <a:p>
            <a:pPr>
              <a:lnSpc>
                <a:spcPct val="105000"/>
              </a:lnSpc>
              <a:spcAft>
                <a:spcPts val="800"/>
              </a:spcAft>
            </a:pPr>
            <a:endParaRPr lang="en-IE" sz="2000" b="1">
              <a:solidFill>
                <a:srgbClr val="E4204D"/>
              </a:solidFill>
              <a:cs typeface="Arial"/>
            </a:endParaRPr>
          </a:p>
          <a:p>
            <a:pPr>
              <a:lnSpc>
                <a:spcPct val="105000"/>
              </a:lnSpc>
              <a:spcAft>
                <a:spcPts val="800"/>
              </a:spcAft>
            </a:pPr>
            <a:endParaRPr lang="en-IE" sz="2000" b="1" i="0">
              <a:solidFill>
                <a:srgbClr val="E4204D"/>
              </a:solidFill>
              <a:cs typeface="Arial"/>
            </a:endParaRPr>
          </a:p>
        </p:txBody>
      </p:sp>
      <p:sp>
        <p:nvSpPr>
          <p:cNvPr id="8" name="Rectangle 7"/>
          <p:cNvSpPr/>
          <p:nvPr/>
        </p:nvSpPr>
        <p:spPr>
          <a:xfrm>
            <a:off x="530352" y="4279392"/>
            <a:ext cx="10305288" cy="36576"/>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530352" y="4553712"/>
            <a:ext cx="2377440" cy="256032"/>
          </a:xfrm>
          <a:prstGeom prst="rect">
            <a:avLst/>
          </a:prstGeom>
          <a:noFill/>
        </p:spPr>
        <p:txBody>
          <a:bodyPr wrap="square" lIns="36576" tIns="36576" rIns="36576" bIns="36576" anchor="t">
            <a:spAutoFit/>
          </a:bodyPr>
          <a:lstStyle/>
          <a:p>
            <a:pPr algn="l">
              <a:spcBef>
                <a:spcPts val="0"/>
              </a:spcBef>
              <a:spcAft>
                <a:spcPts val="0"/>
              </a:spcAft>
            </a:pPr>
            <a:r>
              <a:rPr sz="1200" b="1" i="0">
                <a:solidFill>
                  <a:srgbClr val="E4204D"/>
                </a:solidFill>
              </a:rPr>
              <a:t>RELIEF STAFF</a:t>
            </a:r>
          </a:p>
        </p:txBody>
      </p:sp>
      <p:sp>
        <p:nvSpPr>
          <p:cNvPr id="10" name="TextBox 9"/>
          <p:cNvSpPr txBox="1"/>
          <p:nvPr/>
        </p:nvSpPr>
        <p:spPr>
          <a:xfrm>
            <a:off x="530352" y="4864608"/>
            <a:ext cx="10195560" cy="1304973"/>
          </a:xfrm>
          <a:prstGeom prst="rect">
            <a:avLst/>
          </a:prstGeom>
          <a:noFill/>
        </p:spPr>
        <p:txBody>
          <a:bodyPr wrap="square" lIns="36576" tIns="36576" rIns="36576" bIns="36576" anchor="t">
            <a:spAutoFit/>
          </a:bodyPr>
          <a:lstStyle/>
          <a:p>
            <a:r>
              <a:rPr lang="en-IE" sz="2000" b="1" i="0">
                <a:solidFill>
                  <a:srgbClr val="222222"/>
                </a:solidFill>
              </a:rPr>
              <a:t>Relief staff: </a:t>
            </a:r>
            <a:r>
              <a:rPr lang="en-IE" sz="2000" b="1">
                <a:solidFill>
                  <a:srgbClr val="222222"/>
                </a:solidFill>
              </a:rPr>
              <a:t>On the 14.01.2027 Relief Staff paid weekly will be due to be paid for the hours worked and Premiums due from 21/12/2026 - 03/01/2027 so no TA will be offered as there will be no gap in payment. Relief Staff paid monthly will need to link with their payroll to confirm the payment schedule locally.</a:t>
            </a:r>
            <a:endParaRPr lang="en-IE" sz="2000" b="1" i="0">
              <a:solidFill>
                <a:srgbClr val="222222"/>
              </a:solidFill>
              <a:cs typeface="Arial"/>
            </a:endParaRPr>
          </a:p>
        </p:txBody>
      </p:sp>
      <p:pic>
        <p:nvPicPr>
          <p:cNvPr id="11"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b="1" i="0">
                <a:solidFill>
                  <a:srgbClr val="222222"/>
                </a:solidFill>
              </a:rPr>
              <a:t>Choose your option</a:t>
            </a: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11</a:t>
            </a:r>
          </a:p>
        </p:txBody>
      </p:sp>
      <p:sp>
        <p:nvSpPr>
          <p:cNvPr id="6" name="TextBox 5"/>
          <p:cNvSpPr txBox="1"/>
          <p:nvPr/>
        </p:nvSpPr>
        <p:spPr>
          <a:xfrm>
            <a:off x="508888" y="1470596"/>
            <a:ext cx="10304814" cy="258532"/>
          </a:xfrm>
          <a:prstGeom prst="rect">
            <a:avLst/>
          </a:prstGeom>
          <a:noFill/>
        </p:spPr>
        <p:txBody>
          <a:bodyPr wrap="square" lIns="36576" tIns="36576" rIns="36576" bIns="36576" anchor="t">
            <a:spAutoFit/>
          </a:bodyPr>
          <a:lstStyle/>
          <a:p>
            <a:r>
              <a:rPr lang="en-IE" sz="1200" b="1">
                <a:solidFill>
                  <a:srgbClr val="E4204D"/>
                </a:solidFill>
                <a:cs typeface="Arial"/>
              </a:rPr>
              <a:t>TA OPTION FORM WILL ISSUE FROM HR – ACTION REQUIRED – YOU NEED TO CHOOSE FROM 3 OPTIONS BELOW:</a:t>
            </a:r>
            <a:endParaRPr lang="en-IE" sz="1200" b="1" i="0">
              <a:solidFill>
                <a:srgbClr val="E4204D"/>
              </a:solidFill>
              <a:cs typeface="Arial"/>
            </a:endParaRPr>
          </a:p>
        </p:txBody>
      </p:sp>
      <p:sp>
        <p:nvSpPr>
          <p:cNvPr id="7" name="TextBox 6"/>
          <p:cNvSpPr txBox="1"/>
          <p:nvPr/>
        </p:nvSpPr>
        <p:spPr>
          <a:xfrm>
            <a:off x="530352" y="1874519"/>
            <a:ext cx="594360" cy="36576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01</a:t>
            </a:r>
          </a:p>
        </p:txBody>
      </p:sp>
      <p:sp>
        <p:nvSpPr>
          <p:cNvPr id="8" name="TextBox 7"/>
          <p:cNvSpPr txBox="1"/>
          <p:nvPr/>
        </p:nvSpPr>
        <p:spPr>
          <a:xfrm>
            <a:off x="530352" y="2304288"/>
            <a:ext cx="2971800" cy="443198"/>
          </a:xfrm>
          <a:prstGeom prst="rect">
            <a:avLst/>
          </a:prstGeom>
          <a:noFill/>
        </p:spPr>
        <p:txBody>
          <a:bodyPr wrap="square" lIns="36576" tIns="36576" rIns="36576" bIns="36576" anchor="t">
            <a:spAutoFit/>
          </a:bodyPr>
          <a:lstStyle/>
          <a:p>
            <a:pPr algn="l">
              <a:spcBef>
                <a:spcPts val="0"/>
              </a:spcBef>
              <a:spcAft>
                <a:spcPts val="0"/>
              </a:spcAft>
            </a:pPr>
            <a:r>
              <a:rPr lang="en-IE" sz="2400" b="1" i="0">
                <a:solidFill>
                  <a:srgbClr val="222222"/>
                </a:solidFill>
              </a:rPr>
              <a:t>GET THE ADVANCE</a:t>
            </a:r>
            <a:endParaRPr sz="2400" b="1" i="0">
              <a:solidFill>
                <a:srgbClr val="222222"/>
              </a:solidFill>
            </a:endParaRPr>
          </a:p>
        </p:txBody>
      </p:sp>
      <p:sp>
        <p:nvSpPr>
          <p:cNvPr id="9" name="TextBox 8"/>
          <p:cNvSpPr txBox="1"/>
          <p:nvPr/>
        </p:nvSpPr>
        <p:spPr>
          <a:xfrm>
            <a:off x="530352" y="3136392"/>
            <a:ext cx="2971800" cy="350865"/>
          </a:xfrm>
          <a:prstGeom prst="rect">
            <a:avLst/>
          </a:prstGeom>
          <a:noFill/>
        </p:spPr>
        <p:txBody>
          <a:bodyPr wrap="square" lIns="36576" tIns="36576" rIns="36576" bIns="36576" anchor="t">
            <a:spAutoFit/>
          </a:bodyPr>
          <a:lstStyle/>
          <a:p>
            <a:pPr algn="l">
              <a:spcBef>
                <a:spcPts val="0"/>
              </a:spcBef>
              <a:spcAft>
                <a:spcPts val="0"/>
              </a:spcAft>
            </a:pPr>
            <a:r>
              <a:rPr sz="1800" b="0" i="0">
                <a:solidFill>
                  <a:srgbClr val="5B5B5B"/>
                </a:solidFill>
              </a:rPr>
              <a:t>Repay over </a:t>
            </a:r>
            <a:r>
              <a:rPr lang="en-IE" sz="1800" b="0" i="0">
                <a:solidFill>
                  <a:srgbClr val="5B5B5B"/>
                </a:solidFill>
              </a:rPr>
              <a:t>3</a:t>
            </a:r>
            <a:r>
              <a:rPr sz="1800" b="0" i="0">
                <a:solidFill>
                  <a:srgbClr val="5B5B5B"/>
                </a:solidFill>
              </a:rPr>
              <a:t> years</a:t>
            </a:r>
          </a:p>
        </p:txBody>
      </p:sp>
      <p:sp>
        <p:nvSpPr>
          <p:cNvPr id="10" name="TextBox 9"/>
          <p:cNvSpPr txBox="1"/>
          <p:nvPr/>
        </p:nvSpPr>
        <p:spPr>
          <a:xfrm>
            <a:off x="4187952" y="1874519"/>
            <a:ext cx="594360" cy="36576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02</a:t>
            </a:r>
          </a:p>
        </p:txBody>
      </p:sp>
      <p:sp>
        <p:nvSpPr>
          <p:cNvPr id="11" name="TextBox 10"/>
          <p:cNvSpPr txBox="1"/>
          <p:nvPr/>
        </p:nvSpPr>
        <p:spPr>
          <a:xfrm>
            <a:off x="4187952" y="2304288"/>
            <a:ext cx="2971800" cy="443198"/>
          </a:xfrm>
          <a:prstGeom prst="rect">
            <a:avLst/>
          </a:prstGeom>
          <a:noFill/>
        </p:spPr>
        <p:txBody>
          <a:bodyPr wrap="square" lIns="36576" tIns="36576" rIns="36576" bIns="36576" anchor="t">
            <a:spAutoFit/>
          </a:bodyPr>
          <a:lstStyle/>
          <a:p>
            <a:pPr algn="l">
              <a:spcBef>
                <a:spcPts val="0"/>
              </a:spcBef>
              <a:spcAft>
                <a:spcPts val="0"/>
              </a:spcAft>
            </a:pPr>
            <a:r>
              <a:rPr lang="en-IE" sz="2400" b="1" i="0">
                <a:solidFill>
                  <a:srgbClr val="222222"/>
                </a:solidFill>
              </a:rPr>
              <a:t>GET THE ADVANCE</a:t>
            </a:r>
            <a:endParaRPr sz="2400" b="1" i="0">
              <a:solidFill>
                <a:srgbClr val="222222"/>
              </a:solidFill>
            </a:endParaRPr>
          </a:p>
        </p:txBody>
      </p:sp>
      <p:sp>
        <p:nvSpPr>
          <p:cNvPr id="12" name="TextBox 11"/>
          <p:cNvSpPr txBox="1"/>
          <p:nvPr/>
        </p:nvSpPr>
        <p:spPr>
          <a:xfrm>
            <a:off x="4187952" y="3136392"/>
            <a:ext cx="2971800" cy="627864"/>
          </a:xfrm>
          <a:prstGeom prst="rect">
            <a:avLst/>
          </a:prstGeom>
          <a:noFill/>
        </p:spPr>
        <p:txBody>
          <a:bodyPr wrap="square" lIns="36576" tIns="36576" rIns="36576" bIns="36576" anchor="t">
            <a:spAutoFit/>
          </a:bodyPr>
          <a:lstStyle/>
          <a:p>
            <a:r>
              <a:rPr sz="1800" b="0" i="0">
                <a:solidFill>
                  <a:srgbClr val="5B5B5B"/>
                </a:solidFill>
              </a:rPr>
              <a:t>Repay </a:t>
            </a:r>
            <a:r>
              <a:rPr lang="en-US" sz="1800">
                <a:solidFill>
                  <a:srgbClr val="5B5B5B"/>
                </a:solidFill>
              </a:rPr>
              <a:t>in 1 year full payment in 2027 Tax Year</a:t>
            </a:r>
            <a:endParaRPr lang="en-IE" sz="1800" b="0" i="0">
              <a:solidFill>
                <a:srgbClr val="5B5B5B"/>
              </a:solidFill>
              <a:cs typeface="Arial"/>
            </a:endParaRPr>
          </a:p>
        </p:txBody>
      </p:sp>
      <p:sp>
        <p:nvSpPr>
          <p:cNvPr id="13" name="TextBox 12"/>
          <p:cNvSpPr txBox="1"/>
          <p:nvPr/>
        </p:nvSpPr>
        <p:spPr>
          <a:xfrm>
            <a:off x="7845552" y="1874519"/>
            <a:ext cx="594360" cy="365760"/>
          </a:xfrm>
          <a:prstGeom prst="rect">
            <a:avLst/>
          </a:prstGeom>
          <a:noFill/>
        </p:spPr>
        <p:txBody>
          <a:bodyPr wrap="square" lIns="36576" tIns="36576" rIns="36576" bIns="36576" anchor="t">
            <a:spAutoFit/>
          </a:bodyPr>
          <a:lstStyle/>
          <a:p>
            <a:pPr algn="l">
              <a:spcBef>
                <a:spcPts val="0"/>
              </a:spcBef>
              <a:spcAft>
                <a:spcPts val="0"/>
              </a:spcAft>
            </a:pPr>
            <a:r>
              <a:rPr sz="1300" b="1" i="0">
                <a:solidFill>
                  <a:srgbClr val="E4204D"/>
                </a:solidFill>
              </a:rPr>
              <a:t>03</a:t>
            </a:r>
          </a:p>
        </p:txBody>
      </p:sp>
      <p:sp>
        <p:nvSpPr>
          <p:cNvPr id="14" name="TextBox 13"/>
          <p:cNvSpPr txBox="1"/>
          <p:nvPr/>
        </p:nvSpPr>
        <p:spPr>
          <a:xfrm>
            <a:off x="7845552" y="2304288"/>
            <a:ext cx="2971800" cy="443198"/>
          </a:xfrm>
          <a:prstGeom prst="rect">
            <a:avLst/>
          </a:prstGeom>
          <a:noFill/>
        </p:spPr>
        <p:txBody>
          <a:bodyPr wrap="square" lIns="36576" tIns="36576" rIns="36576" bIns="36576" anchor="t">
            <a:spAutoFit/>
          </a:bodyPr>
          <a:lstStyle/>
          <a:p>
            <a:pPr algn="l">
              <a:spcBef>
                <a:spcPts val="0"/>
              </a:spcBef>
              <a:spcAft>
                <a:spcPts val="0"/>
              </a:spcAft>
            </a:pPr>
            <a:r>
              <a:rPr lang="en-IE" sz="2400" b="1" i="0">
                <a:solidFill>
                  <a:srgbClr val="222222"/>
                </a:solidFill>
              </a:rPr>
              <a:t>NO ADVANCE</a:t>
            </a:r>
            <a:endParaRPr sz="2400" b="1" i="0">
              <a:solidFill>
                <a:srgbClr val="222222"/>
              </a:solidFill>
            </a:endParaRPr>
          </a:p>
        </p:txBody>
      </p:sp>
      <p:sp>
        <p:nvSpPr>
          <p:cNvPr id="15" name="TextBox 14"/>
          <p:cNvSpPr txBox="1"/>
          <p:nvPr/>
        </p:nvSpPr>
        <p:spPr>
          <a:xfrm>
            <a:off x="7845552" y="3136392"/>
            <a:ext cx="2971800" cy="350865"/>
          </a:xfrm>
          <a:prstGeom prst="rect">
            <a:avLst/>
          </a:prstGeom>
          <a:noFill/>
        </p:spPr>
        <p:txBody>
          <a:bodyPr wrap="square" lIns="36576" tIns="36576" rIns="36576" bIns="36576" anchor="t">
            <a:spAutoFit/>
          </a:bodyPr>
          <a:lstStyle/>
          <a:p>
            <a:pPr algn="l">
              <a:spcBef>
                <a:spcPts val="0"/>
              </a:spcBef>
              <a:spcAft>
                <a:spcPts val="0"/>
              </a:spcAft>
            </a:pPr>
            <a:r>
              <a:rPr lang="en-IE" sz="1800" b="0" i="0">
                <a:solidFill>
                  <a:srgbClr val="5B5B5B"/>
                </a:solidFill>
              </a:rPr>
              <a:t>Nothing to repay</a:t>
            </a:r>
            <a:endParaRPr sz="1800" b="0" i="0">
              <a:solidFill>
                <a:srgbClr val="5B5B5B"/>
              </a:solidFill>
            </a:endParaRPr>
          </a:p>
        </p:txBody>
      </p:sp>
      <p:sp>
        <p:nvSpPr>
          <p:cNvPr id="16" name="Rectangle 15"/>
          <p:cNvSpPr/>
          <p:nvPr/>
        </p:nvSpPr>
        <p:spPr>
          <a:xfrm>
            <a:off x="3840480" y="1874519"/>
            <a:ext cx="27432" cy="246888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ectangle 16"/>
          <p:cNvSpPr/>
          <p:nvPr/>
        </p:nvSpPr>
        <p:spPr>
          <a:xfrm>
            <a:off x="7498079" y="1874519"/>
            <a:ext cx="27432" cy="246888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Rectangle 17"/>
          <p:cNvSpPr/>
          <p:nvPr/>
        </p:nvSpPr>
        <p:spPr>
          <a:xfrm>
            <a:off x="530352" y="4718304"/>
            <a:ext cx="10442448" cy="36576"/>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530352" y="4983480"/>
            <a:ext cx="10424160" cy="427809"/>
          </a:xfrm>
          <a:prstGeom prst="rect">
            <a:avLst/>
          </a:prstGeom>
          <a:noFill/>
        </p:spPr>
        <p:txBody>
          <a:bodyPr wrap="square" lIns="36576" tIns="36576" rIns="36576" bIns="36576" anchor="t">
            <a:spAutoFit/>
          </a:bodyPr>
          <a:lstStyle/>
          <a:p>
            <a:pPr algn="ctr"/>
            <a:r>
              <a:rPr lang="en-US" sz="2300" b="1">
                <a:solidFill>
                  <a:srgbClr val="E4204D"/>
                </a:solidFill>
              </a:rPr>
              <a:t>***IMPORTANT  NO FORM RETURNED</a:t>
            </a:r>
            <a:r>
              <a:rPr sz="2300" b="1" i="0">
                <a:solidFill>
                  <a:srgbClr val="E4204D"/>
                </a:solidFill>
              </a:rPr>
              <a:t> = </a:t>
            </a:r>
            <a:r>
              <a:rPr lang="en-US" sz="2300" b="1">
                <a:solidFill>
                  <a:srgbClr val="E4204D"/>
                </a:solidFill>
              </a:rPr>
              <a:t>OPTION 3 = NO ADVANCE***</a:t>
            </a:r>
            <a:endParaRPr lang="en-IE" sz="2300" b="1" i="0">
              <a:solidFill>
                <a:srgbClr val="E4204D"/>
              </a:solidFill>
              <a:cs typeface="Arial"/>
            </a:endParaRPr>
          </a:p>
        </p:txBody>
      </p:sp>
      <p:pic>
        <p:nvPicPr>
          <p:cNvPr id="20"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Option 1</a:t>
            </a:r>
            <a:r>
              <a:rPr lang="en-IE" sz="3500" b="1" i="0">
                <a:solidFill>
                  <a:srgbClr val="222222"/>
                </a:solidFill>
              </a:rPr>
              <a:t>:</a:t>
            </a:r>
            <a:r>
              <a:rPr lang="en-IE" sz="3500">
                <a:solidFill>
                  <a:srgbClr val="222222"/>
                </a:solidFill>
              </a:rPr>
              <a:t> Take Advance – Repay over 3 Years </a:t>
            </a:r>
            <a:endParaRPr lang="en-US" sz="3500" b="1" i="0">
              <a:solidFill>
                <a:srgbClr val="222222"/>
              </a:solidFill>
              <a:cs typeface="Aria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12</a:t>
            </a:r>
          </a:p>
        </p:txBody>
      </p:sp>
      <p:sp>
        <p:nvSpPr>
          <p:cNvPr id="6" name="TextBox 5"/>
          <p:cNvSpPr txBox="1"/>
          <p:nvPr/>
        </p:nvSpPr>
        <p:spPr>
          <a:xfrm>
            <a:off x="530352" y="1536192"/>
            <a:ext cx="1554480" cy="841248"/>
          </a:xfrm>
          <a:prstGeom prst="rect">
            <a:avLst/>
          </a:prstGeom>
          <a:noFill/>
        </p:spPr>
        <p:txBody>
          <a:bodyPr wrap="square" lIns="36576" tIns="36576" rIns="36576" bIns="36576" anchor="t">
            <a:spAutoFit/>
          </a:bodyPr>
          <a:lstStyle/>
          <a:p>
            <a:pPr algn="l">
              <a:spcBef>
                <a:spcPts val="0"/>
              </a:spcBef>
              <a:spcAft>
                <a:spcPts val="0"/>
              </a:spcAft>
            </a:pPr>
            <a:r>
              <a:rPr sz="4900" b="1" i="0">
                <a:solidFill>
                  <a:srgbClr val="E4204D"/>
                </a:solidFill>
              </a:rPr>
              <a:t>01</a:t>
            </a:r>
          </a:p>
        </p:txBody>
      </p:sp>
      <p:sp>
        <p:nvSpPr>
          <p:cNvPr id="7" name="TextBox 6"/>
          <p:cNvSpPr txBox="1"/>
          <p:nvPr/>
        </p:nvSpPr>
        <p:spPr>
          <a:xfrm>
            <a:off x="530352" y="2487168"/>
            <a:ext cx="4389120" cy="320088"/>
          </a:xfrm>
          <a:prstGeom prst="rect">
            <a:avLst/>
          </a:prstGeom>
          <a:noFill/>
        </p:spPr>
        <p:txBody>
          <a:bodyPr wrap="square" lIns="36576" tIns="36576" rIns="36576" bIns="36576" anchor="t">
            <a:spAutoFit/>
          </a:bodyPr>
          <a:lstStyle/>
          <a:p>
            <a:pPr algn="l">
              <a:spcBef>
                <a:spcPts val="0"/>
              </a:spcBef>
              <a:spcAft>
                <a:spcPts val="0"/>
              </a:spcAft>
            </a:pPr>
            <a:r>
              <a:rPr lang="en-IE" sz="1600" b="1" i="0">
                <a:solidFill>
                  <a:srgbClr val="222222"/>
                </a:solidFill>
              </a:rPr>
              <a:t>3-YEAR REPAYMENT</a:t>
            </a:r>
            <a:endParaRPr sz="1600" b="1" i="0">
              <a:solidFill>
                <a:srgbClr val="222222"/>
              </a:solidFill>
            </a:endParaRPr>
          </a:p>
        </p:txBody>
      </p:sp>
      <p:sp>
        <p:nvSpPr>
          <p:cNvPr id="8" name="TextBox 7"/>
          <p:cNvSpPr txBox="1"/>
          <p:nvPr/>
        </p:nvSpPr>
        <p:spPr>
          <a:xfrm>
            <a:off x="530352" y="2999232"/>
            <a:ext cx="4389120" cy="550920"/>
          </a:xfrm>
          <a:prstGeom prst="rect">
            <a:avLst/>
          </a:prstGeom>
          <a:noFill/>
        </p:spPr>
        <p:txBody>
          <a:bodyPr wrap="square" lIns="36576" tIns="36576" rIns="36576" bIns="36576" anchor="t">
            <a:spAutoFit/>
          </a:bodyPr>
          <a:lstStyle/>
          <a:p>
            <a:pPr algn="l">
              <a:spcBef>
                <a:spcPts val="0"/>
              </a:spcBef>
              <a:spcAft>
                <a:spcPts val="0"/>
              </a:spcAft>
            </a:pPr>
            <a:r>
              <a:rPr lang="en-IE" sz="3100" b="1" i="0">
                <a:solidFill>
                  <a:srgbClr val="222222"/>
                </a:solidFill>
              </a:rPr>
              <a:t>Repay over 3 years</a:t>
            </a:r>
            <a:endParaRPr sz="3100" b="1" i="0">
              <a:solidFill>
                <a:srgbClr val="222222"/>
              </a:solidFill>
            </a:endParaRPr>
          </a:p>
        </p:txBody>
      </p:sp>
      <p:sp>
        <p:nvSpPr>
          <p:cNvPr id="9" name="Rectangle 8"/>
          <p:cNvSpPr/>
          <p:nvPr/>
        </p:nvSpPr>
        <p:spPr>
          <a:xfrm>
            <a:off x="5074920" y="1572768"/>
            <a:ext cx="27432" cy="3685032"/>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532120" y="1609344"/>
            <a:ext cx="5266944" cy="3097195"/>
          </a:xfrm>
          <a:prstGeom prst="rect">
            <a:avLst/>
          </a:prstGeom>
          <a:noFill/>
        </p:spPr>
        <p:txBody>
          <a:bodyPr wrap="square" lIns="27432" tIns="18288" rIns="27432" bIns="18288" anchor="t">
            <a:spAutoFit/>
          </a:bodyPr>
          <a:lstStyle/>
          <a:p>
            <a:pPr>
              <a:lnSpc>
                <a:spcPct val="105000"/>
              </a:lnSpc>
              <a:spcAft>
                <a:spcPts val="600"/>
              </a:spcAft>
            </a:pPr>
            <a:r>
              <a:rPr sz="1700" b="1" i="0">
                <a:solidFill>
                  <a:srgbClr val="E4204D"/>
                </a:solidFill>
              </a:rPr>
              <a:t>• </a:t>
            </a:r>
            <a:r>
              <a:rPr lang="en-IE" sz="1700">
                <a:solidFill>
                  <a:srgbClr val="222222"/>
                </a:solidFill>
              </a:rPr>
              <a:t>Receive the advance on 14.01.2027</a:t>
            </a:r>
            <a:endParaRPr sz="1700" b="0" i="0">
              <a:solidFill>
                <a:srgbClr val="222222"/>
              </a:solidFill>
            </a:endParaRPr>
          </a:p>
          <a:p>
            <a:pPr>
              <a:lnSpc>
                <a:spcPct val="105000"/>
              </a:lnSpc>
              <a:spcAft>
                <a:spcPts val="600"/>
              </a:spcAft>
            </a:pPr>
            <a:r>
              <a:rPr sz="1700" b="1" i="0">
                <a:solidFill>
                  <a:srgbClr val="E4204D"/>
                </a:solidFill>
              </a:rPr>
              <a:t>• </a:t>
            </a:r>
            <a:r>
              <a:rPr lang="en-US" sz="1700">
                <a:solidFill>
                  <a:srgbClr val="222222"/>
                </a:solidFill>
              </a:rPr>
              <a:t> Recoupment commenced 28.1.2027</a:t>
            </a:r>
            <a:endParaRPr sz="1700" b="0" i="0">
              <a:solidFill>
                <a:srgbClr val="222222"/>
              </a:solidFill>
            </a:endParaRPr>
          </a:p>
          <a:p>
            <a:pPr>
              <a:lnSpc>
                <a:spcPct val="105000"/>
              </a:lnSpc>
              <a:spcAft>
                <a:spcPts val="600"/>
              </a:spcAft>
            </a:pPr>
            <a:r>
              <a:rPr lang="en-US" sz="1700" b="1">
                <a:solidFill>
                  <a:srgbClr val="E4204D"/>
                </a:solidFill>
                <a:cs typeface="Arial"/>
              </a:rPr>
              <a:t>• </a:t>
            </a:r>
            <a:r>
              <a:rPr lang="en-US" sz="1700">
                <a:solidFill>
                  <a:srgbClr val="222222"/>
                </a:solidFill>
                <a:cs typeface="Arial"/>
              </a:rPr>
              <a:t>Repay over 3 Years to 31.12.2029</a:t>
            </a:r>
            <a:endParaRPr lang="en-US"/>
          </a:p>
          <a:p>
            <a:pPr>
              <a:lnSpc>
                <a:spcPct val="105000"/>
              </a:lnSpc>
              <a:spcAft>
                <a:spcPts val="600"/>
              </a:spcAft>
            </a:pPr>
            <a:r>
              <a:rPr lang="en-US" sz="1700" b="1">
                <a:solidFill>
                  <a:srgbClr val="E4204D"/>
                </a:solidFill>
                <a:cs typeface="Arial"/>
              </a:rPr>
              <a:t>•</a:t>
            </a:r>
            <a:r>
              <a:rPr sz="1700" b="1" i="0">
                <a:solidFill>
                  <a:srgbClr val="E4204D"/>
                </a:solidFill>
              </a:rPr>
              <a:t> </a:t>
            </a:r>
            <a:r>
              <a:rPr lang="en-IE" sz="1700">
                <a:solidFill>
                  <a:srgbClr val="222222"/>
                </a:solidFill>
              </a:rPr>
              <a:t>Year 1 Gross Advance comes off Gross Pay</a:t>
            </a:r>
            <a:endParaRPr lang="en-IE" sz="1700" b="0" i="0">
              <a:solidFill>
                <a:srgbClr val="222222"/>
              </a:solidFill>
            </a:endParaRPr>
          </a:p>
          <a:p>
            <a:pPr>
              <a:lnSpc>
                <a:spcPct val="105000"/>
              </a:lnSpc>
              <a:spcAft>
                <a:spcPts val="600"/>
              </a:spcAft>
            </a:pPr>
            <a:r>
              <a:rPr lang="en-US" sz="1700" b="1">
                <a:solidFill>
                  <a:srgbClr val="E4204D"/>
                </a:solidFill>
                <a:cs typeface="Arial" panose="020B0604020202020204"/>
              </a:rPr>
              <a:t>• </a:t>
            </a:r>
            <a:r>
              <a:rPr lang="en-US" sz="1700">
                <a:solidFill>
                  <a:srgbClr val="222222"/>
                </a:solidFill>
                <a:cs typeface="Arial" panose="020B0604020202020204"/>
              </a:rPr>
              <a:t>Year 2 &amp; 3 Gross Advance comes off Net Pay</a:t>
            </a:r>
            <a:endParaRPr/>
          </a:p>
          <a:p>
            <a:r>
              <a:rPr lang="en-US" sz="1700" b="1">
                <a:solidFill>
                  <a:srgbClr val="E4204D"/>
                </a:solidFill>
                <a:cs typeface="Arial"/>
              </a:rPr>
              <a:t>• </a:t>
            </a:r>
            <a:r>
              <a:rPr lang="en-US" sz="1700">
                <a:solidFill>
                  <a:srgbClr val="222222"/>
                </a:solidFill>
                <a:cs typeface="Arial"/>
              </a:rPr>
              <a:t>Will result in over payment of TAX/USC/PRSI</a:t>
            </a:r>
            <a:endParaRPr lang="en-US" sz="1700">
              <a:solidFill>
                <a:srgbClr val="000000"/>
              </a:solidFill>
              <a:cs typeface="Arial"/>
            </a:endParaRPr>
          </a:p>
          <a:p>
            <a:r>
              <a:rPr lang="en-US" sz="1700" b="1">
                <a:solidFill>
                  <a:srgbClr val="E4204D"/>
                </a:solidFill>
                <a:cs typeface="Arial"/>
              </a:rPr>
              <a:t>• </a:t>
            </a:r>
            <a:r>
              <a:rPr lang="en-US" sz="1700">
                <a:solidFill>
                  <a:srgbClr val="222222"/>
                </a:solidFill>
                <a:cs typeface="Arial"/>
              </a:rPr>
              <a:t>At the end of the repayment, you will be issued with Certificate of Emoluments to claim back the overpaid TAX/USC/PRSI from Revenue and PRSI records</a:t>
            </a:r>
            <a:endParaRPr lang="en-US" sz="1700">
              <a:solidFill>
                <a:srgbClr val="000000"/>
              </a:solidFill>
              <a:cs typeface="Arial"/>
            </a:endParaRPr>
          </a:p>
          <a:p>
            <a:pPr>
              <a:lnSpc>
                <a:spcPct val="105000"/>
              </a:lnSpc>
              <a:spcAft>
                <a:spcPts val="600"/>
              </a:spcAft>
            </a:pPr>
            <a:endParaRPr sz="1700" b="0" i="0">
              <a:solidFill>
                <a:srgbClr val="222222"/>
              </a:solidFill>
              <a:cs typeface="Arial"/>
            </a:endParaRPr>
          </a:p>
        </p:txBody>
      </p:sp>
      <p:sp>
        <p:nvSpPr>
          <p:cNvPr id="11" name="TextBox 10"/>
          <p:cNvSpPr txBox="1"/>
          <p:nvPr/>
        </p:nvSpPr>
        <p:spPr>
          <a:xfrm>
            <a:off x="530352" y="4937760"/>
            <a:ext cx="10195560" cy="720197"/>
          </a:xfrm>
          <a:prstGeom prst="rect">
            <a:avLst/>
          </a:prstGeom>
          <a:noFill/>
        </p:spPr>
        <p:txBody>
          <a:bodyPr wrap="square" lIns="36576" tIns="36576" rIns="36576" bIns="36576" anchor="t">
            <a:spAutoFit/>
          </a:bodyPr>
          <a:lstStyle/>
          <a:p>
            <a:pPr algn="ctr"/>
            <a:r>
              <a:rPr lang="en-IE" sz="2100" b="1" i="0">
                <a:solidFill>
                  <a:srgbClr val="E4204D"/>
                </a:solidFill>
              </a:rPr>
              <a:t>Longer </a:t>
            </a:r>
            <a:r>
              <a:rPr lang="en-IE" sz="2100" b="1">
                <a:solidFill>
                  <a:srgbClr val="E4204D"/>
                </a:solidFill>
              </a:rPr>
              <a:t>repayment schedule meaning reduced fortnightly payments – Over Payment of TAX/USC/PRSI which Employee will need to follow up.</a:t>
            </a:r>
            <a:endParaRPr sz="2100" b="1" i="0">
              <a:solidFill>
                <a:srgbClr val="E4204D"/>
              </a:solidFill>
            </a:endParaRPr>
          </a:p>
        </p:txBody>
      </p:sp>
      <p:pic>
        <p:nvPicPr>
          <p:cNvPr id="1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Option 2</a:t>
            </a:r>
            <a:r>
              <a:rPr lang="en-IE" sz="3500" b="1" i="0">
                <a:solidFill>
                  <a:srgbClr val="222222"/>
                </a:solidFill>
              </a:rPr>
              <a:t>:</a:t>
            </a:r>
            <a:r>
              <a:rPr sz="3500" b="1" i="0">
                <a:solidFill>
                  <a:srgbClr val="222222"/>
                </a:solidFill>
              </a:rPr>
              <a:t> </a:t>
            </a:r>
            <a:r>
              <a:rPr lang="en-IE" sz="3600">
                <a:solidFill>
                  <a:srgbClr val="222222"/>
                </a:solidFill>
              </a:rPr>
              <a:t>Take Advance – Repay over 1 Year</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13</a:t>
            </a:r>
          </a:p>
        </p:txBody>
      </p:sp>
      <p:sp>
        <p:nvSpPr>
          <p:cNvPr id="6" name="TextBox 5"/>
          <p:cNvSpPr txBox="1"/>
          <p:nvPr/>
        </p:nvSpPr>
        <p:spPr>
          <a:xfrm>
            <a:off x="530352" y="1536192"/>
            <a:ext cx="1554480" cy="841248"/>
          </a:xfrm>
          <a:prstGeom prst="rect">
            <a:avLst/>
          </a:prstGeom>
          <a:noFill/>
        </p:spPr>
        <p:txBody>
          <a:bodyPr wrap="square" lIns="36576" tIns="36576" rIns="36576" bIns="36576" anchor="t">
            <a:spAutoFit/>
          </a:bodyPr>
          <a:lstStyle/>
          <a:p>
            <a:pPr algn="l">
              <a:spcBef>
                <a:spcPts val="0"/>
              </a:spcBef>
              <a:spcAft>
                <a:spcPts val="0"/>
              </a:spcAft>
            </a:pPr>
            <a:r>
              <a:rPr sz="4900" b="1" i="0">
                <a:solidFill>
                  <a:srgbClr val="E4204D"/>
                </a:solidFill>
              </a:rPr>
              <a:t>02</a:t>
            </a:r>
          </a:p>
        </p:txBody>
      </p:sp>
      <p:sp>
        <p:nvSpPr>
          <p:cNvPr id="7" name="TextBox 6"/>
          <p:cNvSpPr txBox="1"/>
          <p:nvPr/>
        </p:nvSpPr>
        <p:spPr>
          <a:xfrm>
            <a:off x="530352" y="2487168"/>
            <a:ext cx="4389120" cy="566309"/>
          </a:xfrm>
          <a:prstGeom prst="rect">
            <a:avLst/>
          </a:prstGeom>
          <a:noFill/>
        </p:spPr>
        <p:txBody>
          <a:bodyPr wrap="square" lIns="36576" tIns="36576" rIns="36576" bIns="36576" anchor="t">
            <a:spAutoFit/>
          </a:bodyPr>
          <a:lstStyle/>
          <a:p>
            <a:r>
              <a:rPr lang="en-IE" sz="1600" b="1">
                <a:solidFill>
                  <a:srgbClr val="222222"/>
                </a:solidFill>
              </a:rPr>
              <a:t>1-YEAR REPAYMENT</a:t>
            </a:r>
            <a:endParaRPr lang="en-IE" sz="1600">
              <a:solidFill>
                <a:srgbClr val="000000"/>
              </a:solidFill>
            </a:endParaRPr>
          </a:p>
          <a:p>
            <a:endParaRPr lang="en-IE" sz="1600" b="1">
              <a:solidFill>
                <a:srgbClr val="222222"/>
              </a:solidFill>
              <a:cs typeface="Arial"/>
            </a:endParaRPr>
          </a:p>
        </p:txBody>
      </p:sp>
      <p:sp>
        <p:nvSpPr>
          <p:cNvPr id="8" name="TextBox 7"/>
          <p:cNvSpPr txBox="1"/>
          <p:nvPr/>
        </p:nvSpPr>
        <p:spPr>
          <a:xfrm>
            <a:off x="530352" y="2999232"/>
            <a:ext cx="4389120" cy="966418"/>
          </a:xfrm>
          <a:prstGeom prst="rect">
            <a:avLst/>
          </a:prstGeom>
          <a:noFill/>
        </p:spPr>
        <p:txBody>
          <a:bodyPr wrap="square" lIns="36576" tIns="36576" rIns="36576" bIns="36576" anchor="t">
            <a:spAutoFit/>
          </a:bodyPr>
          <a:lstStyle/>
          <a:p>
            <a:r>
              <a:rPr lang="en-IE" sz="2900" b="1" i="0">
                <a:solidFill>
                  <a:srgbClr val="222222"/>
                </a:solidFill>
              </a:rPr>
              <a:t>Repay within </a:t>
            </a:r>
            <a:r>
              <a:rPr lang="en-IE" sz="2900" b="1">
                <a:solidFill>
                  <a:srgbClr val="222222"/>
                </a:solidFill>
              </a:rPr>
              <a:t>the same PAYE</a:t>
            </a:r>
            <a:r>
              <a:rPr lang="en-IE" sz="2900" b="1" i="0">
                <a:solidFill>
                  <a:srgbClr val="222222"/>
                </a:solidFill>
              </a:rPr>
              <a:t> year</a:t>
            </a:r>
            <a:endParaRPr sz="2900" b="1" i="0">
              <a:solidFill>
                <a:srgbClr val="222222"/>
              </a:solidFill>
            </a:endParaRPr>
          </a:p>
        </p:txBody>
      </p:sp>
      <p:sp>
        <p:nvSpPr>
          <p:cNvPr id="9" name="Rectangle 8"/>
          <p:cNvSpPr/>
          <p:nvPr/>
        </p:nvSpPr>
        <p:spPr>
          <a:xfrm>
            <a:off x="5074920" y="1572768"/>
            <a:ext cx="27432" cy="3685032"/>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532120" y="1737360"/>
            <a:ext cx="5266944" cy="3363998"/>
          </a:xfrm>
          <a:prstGeom prst="rect">
            <a:avLst/>
          </a:prstGeom>
          <a:noFill/>
        </p:spPr>
        <p:txBody>
          <a:bodyPr wrap="square" lIns="27432" tIns="18288" rIns="27432" bIns="18288" anchor="t">
            <a:spAutoFit/>
          </a:bodyPr>
          <a:lstStyle/>
          <a:p>
            <a:pPr>
              <a:lnSpc>
                <a:spcPct val="105000"/>
              </a:lnSpc>
              <a:spcAft>
                <a:spcPts val="600"/>
              </a:spcAft>
            </a:pPr>
            <a:r>
              <a:rPr lang="en-US" sz="1700" b="1" i="0">
                <a:solidFill>
                  <a:srgbClr val="E4204D"/>
                </a:solidFill>
              </a:rPr>
              <a:t>•</a:t>
            </a:r>
            <a:r>
              <a:rPr lang="en-US" sz="1700" b="1">
                <a:solidFill>
                  <a:srgbClr val="E4204D"/>
                </a:solidFill>
              </a:rPr>
              <a:t> </a:t>
            </a:r>
            <a:r>
              <a:rPr lang="en-IE" sz="1700">
                <a:solidFill>
                  <a:srgbClr val="222222"/>
                </a:solidFill>
              </a:rPr>
              <a:t>Receive</a:t>
            </a:r>
            <a:r>
              <a:rPr lang="en-IE" sz="1700" b="0" i="0">
                <a:solidFill>
                  <a:srgbClr val="222222"/>
                </a:solidFill>
              </a:rPr>
              <a:t> the advance</a:t>
            </a:r>
            <a:r>
              <a:rPr lang="en-IE" sz="1700">
                <a:solidFill>
                  <a:srgbClr val="222222"/>
                </a:solidFill>
              </a:rPr>
              <a:t> on 14.01.2027</a:t>
            </a:r>
            <a:endParaRPr lang="en-US" sz="1700" b="0" i="0">
              <a:solidFill>
                <a:srgbClr val="000000"/>
              </a:solidFill>
              <a:cs typeface="Arial"/>
            </a:endParaRPr>
          </a:p>
          <a:p>
            <a:pPr>
              <a:lnSpc>
                <a:spcPct val="105000"/>
              </a:lnSpc>
              <a:spcAft>
                <a:spcPts val="600"/>
              </a:spcAft>
            </a:pPr>
            <a:r>
              <a:rPr lang="en-US" sz="1700" b="1">
                <a:solidFill>
                  <a:srgbClr val="E4204D"/>
                </a:solidFill>
                <a:cs typeface="Arial"/>
              </a:rPr>
              <a:t>• </a:t>
            </a:r>
            <a:r>
              <a:rPr lang="en-US" sz="1700">
                <a:solidFill>
                  <a:srgbClr val="222222"/>
                </a:solidFill>
                <a:cs typeface="Arial"/>
              </a:rPr>
              <a:t>Recoupment commenced 28.1.2027</a:t>
            </a:r>
            <a:endParaRPr lang="en-US" sz="1700">
              <a:solidFill>
                <a:srgbClr val="000000"/>
              </a:solidFill>
              <a:cs typeface="Arial"/>
            </a:endParaRPr>
          </a:p>
          <a:p>
            <a:pPr>
              <a:lnSpc>
                <a:spcPct val="105000"/>
              </a:lnSpc>
              <a:spcAft>
                <a:spcPts val="600"/>
              </a:spcAft>
            </a:pPr>
            <a:r>
              <a:rPr lang="en-US" sz="1700" b="1">
                <a:solidFill>
                  <a:srgbClr val="E4204D"/>
                </a:solidFill>
                <a:cs typeface="Arial"/>
              </a:rPr>
              <a:t>• </a:t>
            </a:r>
            <a:r>
              <a:rPr lang="en-US" sz="1700">
                <a:solidFill>
                  <a:srgbClr val="222222"/>
                </a:solidFill>
                <a:cs typeface="Arial"/>
              </a:rPr>
              <a:t>Repay over 1 Year to 31.12.2027</a:t>
            </a:r>
            <a:endParaRPr lang="en-US" sz="1700">
              <a:solidFill>
                <a:srgbClr val="000000"/>
              </a:solidFill>
              <a:cs typeface="Arial"/>
            </a:endParaRPr>
          </a:p>
          <a:p>
            <a:pPr>
              <a:lnSpc>
                <a:spcPct val="105000"/>
              </a:lnSpc>
              <a:spcAft>
                <a:spcPts val="600"/>
              </a:spcAft>
            </a:pPr>
            <a:r>
              <a:rPr lang="en-US" sz="1700" b="1">
                <a:solidFill>
                  <a:srgbClr val="E4204D"/>
                </a:solidFill>
                <a:cs typeface="Arial"/>
              </a:rPr>
              <a:t>• </a:t>
            </a:r>
            <a:r>
              <a:rPr lang="en-US" sz="1700">
                <a:solidFill>
                  <a:srgbClr val="222222"/>
                </a:solidFill>
                <a:cs typeface="Arial"/>
              </a:rPr>
              <a:t>Gross over payment taken from Gross Pay</a:t>
            </a:r>
            <a:endParaRPr lang="en-IE" sz="1700">
              <a:solidFill>
                <a:srgbClr val="000000"/>
              </a:solidFill>
              <a:cs typeface="Arial"/>
            </a:endParaRPr>
          </a:p>
          <a:p>
            <a:r>
              <a:rPr lang="en-US" sz="1700" b="1">
                <a:solidFill>
                  <a:srgbClr val="E4204D"/>
                </a:solidFill>
                <a:cs typeface="Arial"/>
              </a:rPr>
              <a:t>• </a:t>
            </a:r>
            <a:r>
              <a:rPr lang="en-US" sz="1700">
                <a:solidFill>
                  <a:srgbClr val="222222"/>
                </a:solidFill>
                <a:cs typeface="Arial"/>
              </a:rPr>
              <a:t>Tax/USC/PRSI relief at source from recoupment</a:t>
            </a:r>
            <a:endParaRPr lang="en-IE" sz="1700">
              <a:solidFill>
                <a:srgbClr val="000000"/>
              </a:solidFill>
              <a:cs typeface="Arial"/>
            </a:endParaRPr>
          </a:p>
          <a:p>
            <a:r>
              <a:rPr lang="en-US" sz="1700" b="1">
                <a:solidFill>
                  <a:srgbClr val="E4204D"/>
                </a:solidFill>
                <a:cs typeface="Arial"/>
              </a:rPr>
              <a:t>• </a:t>
            </a:r>
            <a:r>
              <a:rPr lang="en-US" sz="1700">
                <a:solidFill>
                  <a:srgbClr val="222222"/>
                </a:solidFill>
                <a:cs typeface="Arial"/>
              </a:rPr>
              <a:t>Larger instalments each pay period</a:t>
            </a:r>
            <a:endParaRPr lang="en-IE" sz="1700">
              <a:solidFill>
                <a:srgbClr val="000000"/>
              </a:solidFill>
              <a:cs typeface="Arial"/>
            </a:endParaRPr>
          </a:p>
          <a:p>
            <a:pPr>
              <a:lnSpc>
                <a:spcPct val="105000"/>
              </a:lnSpc>
              <a:spcAft>
                <a:spcPts val="800"/>
              </a:spcAft>
            </a:pPr>
            <a:endParaRPr lang="en-IE" sz="1900">
              <a:solidFill>
                <a:srgbClr val="222222"/>
              </a:solidFill>
              <a:cs typeface="Arial"/>
            </a:endParaRPr>
          </a:p>
          <a:p>
            <a:endParaRPr lang="en-US" sz="1900" b="1">
              <a:solidFill>
                <a:srgbClr val="E4204D"/>
              </a:solidFill>
              <a:cs typeface="Arial"/>
            </a:endParaRPr>
          </a:p>
          <a:p>
            <a:pPr>
              <a:lnSpc>
                <a:spcPct val="105000"/>
              </a:lnSpc>
              <a:spcAft>
                <a:spcPts val="800"/>
              </a:spcAft>
            </a:pPr>
            <a:endParaRPr lang="en-IE" sz="1900">
              <a:solidFill>
                <a:srgbClr val="222222"/>
              </a:solidFill>
              <a:cs typeface="Arial"/>
            </a:endParaRPr>
          </a:p>
          <a:p>
            <a:pPr>
              <a:lnSpc>
                <a:spcPct val="105000"/>
              </a:lnSpc>
              <a:spcAft>
                <a:spcPts val="800"/>
              </a:spcAft>
            </a:pPr>
            <a:endParaRPr lang="en-IE" sz="1900" b="0" i="0">
              <a:solidFill>
                <a:srgbClr val="222222"/>
              </a:solidFill>
            </a:endParaRPr>
          </a:p>
        </p:txBody>
      </p:sp>
      <p:sp>
        <p:nvSpPr>
          <p:cNvPr id="11" name="TextBox 10"/>
          <p:cNvSpPr txBox="1"/>
          <p:nvPr/>
        </p:nvSpPr>
        <p:spPr>
          <a:xfrm>
            <a:off x="530352" y="4937760"/>
            <a:ext cx="10195560" cy="1366528"/>
          </a:xfrm>
          <a:prstGeom prst="rect">
            <a:avLst/>
          </a:prstGeom>
          <a:noFill/>
        </p:spPr>
        <p:txBody>
          <a:bodyPr wrap="square" lIns="36576" tIns="36576" rIns="36576" bIns="36576" anchor="t">
            <a:spAutoFit/>
          </a:bodyPr>
          <a:lstStyle/>
          <a:p>
            <a:pPr algn="ctr"/>
            <a:r>
              <a:rPr lang="en-IE" sz="2100" b="1">
                <a:solidFill>
                  <a:srgbClr val="E4204D"/>
                </a:solidFill>
              </a:rPr>
              <a:t>Shorter </a:t>
            </a:r>
            <a:r>
              <a:rPr lang="en-IE" sz="2100" b="1" i="0">
                <a:solidFill>
                  <a:srgbClr val="E4204D"/>
                </a:solidFill>
              </a:rPr>
              <a:t>repayment</a:t>
            </a:r>
            <a:r>
              <a:rPr lang="en-IE" sz="2100" b="1">
                <a:solidFill>
                  <a:srgbClr val="E4204D"/>
                </a:solidFill>
              </a:rPr>
              <a:t> schedule meaning increased fortnightly payments –TAX/USC/PRSI relief at source, No need for Employee to follow up with Revenue.</a:t>
            </a:r>
            <a:endParaRPr lang="en-IE" sz="2100">
              <a:solidFill>
                <a:srgbClr val="000000"/>
              </a:solidFill>
              <a:cs typeface="Arial" panose="020B0604020202020204"/>
            </a:endParaRPr>
          </a:p>
          <a:p>
            <a:pPr algn="ctr">
              <a:spcBef>
                <a:spcPts val="0"/>
              </a:spcBef>
              <a:spcAft>
                <a:spcPts val="0"/>
              </a:spcAft>
            </a:pPr>
            <a:endParaRPr sz="2100" b="1" i="0">
              <a:solidFill>
                <a:srgbClr val="E4204D"/>
              </a:solidFill>
              <a:cs typeface="Arial"/>
            </a:endParaRPr>
          </a:p>
        </p:txBody>
      </p:sp>
      <p:pic>
        <p:nvPicPr>
          <p:cNvPr id="1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Option 3</a:t>
            </a:r>
            <a:r>
              <a:rPr lang="en-IE" sz="3500" b="1" i="0">
                <a:solidFill>
                  <a:srgbClr val="222222"/>
                </a:solidFill>
              </a:rPr>
              <a:t>:</a:t>
            </a:r>
            <a:r>
              <a:rPr lang="en-IE" sz="3500">
                <a:solidFill>
                  <a:srgbClr val="222222"/>
                </a:solidFill>
              </a:rPr>
              <a:t> Do not </a:t>
            </a:r>
            <a:r>
              <a:rPr lang="en-IE" sz="3600">
                <a:solidFill>
                  <a:srgbClr val="222222"/>
                </a:solidFill>
              </a:rPr>
              <a:t>Take Technical Adjustment</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14</a:t>
            </a:r>
          </a:p>
        </p:txBody>
      </p:sp>
      <p:sp>
        <p:nvSpPr>
          <p:cNvPr id="6" name="TextBox 5"/>
          <p:cNvSpPr txBox="1"/>
          <p:nvPr/>
        </p:nvSpPr>
        <p:spPr>
          <a:xfrm>
            <a:off x="530352" y="1536192"/>
            <a:ext cx="1554480" cy="841248"/>
          </a:xfrm>
          <a:prstGeom prst="rect">
            <a:avLst/>
          </a:prstGeom>
          <a:noFill/>
        </p:spPr>
        <p:txBody>
          <a:bodyPr wrap="square" lIns="36576" tIns="36576" rIns="36576" bIns="36576" anchor="t">
            <a:spAutoFit/>
          </a:bodyPr>
          <a:lstStyle/>
          <a:p>
            <a:pPr algn="l">
              <a:spcBef>
                <a:spcPts val="0"/>
              </a:spcBef>
              <a:spcAft>
                <a:spcPts val="0"/>
              </a:spcAft>
            </a:pPr>
            <a:r>
              <a:rPr sz="4900" b="1" i="0">
                <a:solidFill>
                  <a:srgbClr val="E4204D"/>
                </a:solidFill>
              </a:rPr>
              <a:t>03</a:t>
            </a:r>
          </a:p>
        </p:txBody>
      </p:sp>
      <p:sp>
        <p:nvSpPr>
          <p:cNvPr id="7" name="TextBox 6"/>
          <p:cNvSpPr txBox="1"/>
          <p:nvPr/>
        </p:nvSpPr>
        <p:spPr>
          <a:xfrm>
            <a:off x="530352" y="2487168"/>
            <a:ext cx="4389120" cy="320088"/>
          </a:xfrm>
          <a:prstGeom prst="rect">
            <a:avLst/>
          </a:prstGeom>
          <a:noFill/>
        </p:spPr>
        <p:txBody>
          <a:bodyPr wrap="square" lIns="36576" tIns="36576" rIns="36576" bIns="36576" anchor="t">
            <a:spAutoFit/>
          </a:bodyPr>
          <a:lstStyle/>
          <a:p>
            <a:r>
              <a:rPr lang="en-IE" sz="1600" b="1">
                <a:solidFill>
                  <a:srgbClr val="222222"/>
                </a:solidFill>
                <a:cs typeface="Arial"/>
              </a:rPr>
              <a:t>No Technical Adjustment</a:t>
            </a:r>
            <a:endParaRPr lang="en-IE" sz="1600" b="1" i="0">
              <a:solidFill>
                <a:srgbClr val="222222"/>
              </a:solidFill>
              <a:cs typeface="Arial"/>
            </a:endParaRPr>
          </a:p>
        </p:txBody>
      </p:sp>
      <p:sp>
        <p:nvSpPr>
          <p:cNvPr id="8" name="TextBox 7"/>
          <p:cNvSpPr txBox="1"/>
          <p:nvPr/>
        </p:nvSpPr>
        <p:spPr>
          <a:xfrm>
            <a:off x="530352" y="2999232"/>
            <a:ext cx="4389120" cy="550920"/>
          </a:xfrm>
          <a:prstGeom prst="rect">
            <a:avLst/>
          </a:prstGeom>
          <a:noFill/>
        </p:spPr>
        <p:txBody>
          <a:bodyPr wrap="square" lIns="36576" tIns="36576" rIns="36576" bIns="36576" anchor="t">
            <a:spAutoFit/>
          </a:bodyPr>
          <a:lstStyle/>
          <a:p>
            <a:pPr algn="l">
              <a:spcBef>
                <a:spcPts val="0"/>
              </a:spcBef>
              <a:spcAft>
                <a:spcPts val="0"/>
              </a:spcAft>
            </a:pPr>
            <a:r>
              <a:rPr lang="en-IE" sz="3100" b="1" i="0">
                <a:solidFill>
                  <a:srgbClr val="222222"/>
                </a:solidFill>
              </a:rPr>
              <a:t>No payroll deductions</a:t>
            </a:r>
            <a:endParaRPr sz="3100" b="1" i="0">
              <a:solidFill>
                <a:srgbClr val="222222"/>
              </a:solidFill>
            </a:endParaRPr>
          </a:p>
        </p:txBody>
      </p:sp>
      <p:sp>
        <p:nvSpPr>
          <p:cNvPr id="9" name="Rectangle 8"/>
          <p:cNvSpPr/>
          <p:nvPr/>
        </p:nvSpPr>
        <p:spPr>
          <a:xfrm>
            <a:off x="5074920" y="1572768"/>
            <a:ext cx="27432" cy="3685032"/>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5553584" y="1726628"/>
            <a:ext cx="6104071" cy="2340641"/>
          </a:xfrm>
          <a:prstGeom prst="rect">
            <a:avLst/>
          </a:prstGeom>
          <a:noFill/>
        </p:spPr>
        <p:txBody>
          <a:bodyPr wrap="square" lIns="27432" tIns="18288" rIns="27432" bIns="18288" anchor="t">
            <a:spAutoFit/>
          </a:bodyPr>
          <a:lstStyle/>
          <a:p>
            <a:pPr>
              <a:lnSpc>
                <a:spcPct val="105000"/>
              </a:lnSpc>
              <a:spcAft>
                <a:spcPts val="800"/>
              </a:spcAft>
            </a:pPr>
            <a:r>
              <a:rPr sz="1900" b="1" i="0">
                <a:solidFill>
                  <a:srgbClr val="E4204D"/>
                </a:solidFill>
              </a:rPr>
              <a:t>• </a:t>
            </a:r>
            <a:r>
              <a:rPr lang="en-IE" sz="1900" b="0" i="0">
                <a:solidFill>
                  <a:srgbClr val="222222"/>
                </a:solidFill>
              </a:rPr>
              <a:t>Get no advance</a:t>
            </a:r>
            <a:r>
              <a:rPr lang="en-IE" sz="1900">
                <a:solidFill>
                  <a:srgbClr val="222222"/>
                </a:solidFill>
              </a:rPr>
              <a:t> so there will be a gap in wages on 14.01.2027</a:t>
            </a:r>
            <a:endParaRPr sz="1900" b="0" i="0">
              <a:solidFill>
                <a:srgbClr val="222222"/>
              </a:solidFill>
            </a:endParaRPr>
          </a:p>
          <a:p>
            <a:r>
              <a:rPr lang="en-US" sz="1900" b="1">
                <a:solidFill>
                  <a:srgbClr val="E4204D"/>
                </a:solidFill>
                <a:cs typeface="Arial"/>
              </a:rPr>
              <a:t>• </a:t>
            </a:r>
            <a:r>
              <a:rPr lang="en-IE" sz="1900">
                <a:solidFill>
                  <a:srgbClr val="222222"/>
                </a:solidFill>
                <a:cs typeface="Arial"/>
              </a:rPr>
              <a:t>Make provision to manage </a:t>
            </a:r>
            <a:r>
              <a:rPr lang="en-US" sz="1900">
                <a:solidFill>
                  <a:srgbClr val="222222"/>
                </a:solidFill>
                <a:cs typeface="Arial"/>
              </a:rPr>
              <a:t>the </a:t>
            </a:r>
            <a:r>
              <a:rPr lang="en-IE" sz="1900">
                <a:solidFill>
                  <a:srgbClr val="222222"/>
                </a:solidFill>
                <a:cs typeface="Arial"/>
              </a:rPr>
              <a:t>pay </a:t>
            </a:r>
            <a:r>
              <a:rPr lang="en-US" sz="1900">
                <a:solidFill>
                  <a:srgbClr val="222222"/>
                </a:solidFill>
                <a:cs typeface="Arial"/>
              </a:rPr>
              <a:t>gap</a:t>
            </a:r>
            <a:r>
              <a:rPr lang="en-IE" sz="1900">
                <a:solidFill>
                  <a:srgbClr val="222222"/>
                </a:solidFill>
                <a:cs typeface="Arial"/>
              </a:rPr>
              <a:t> yourself</a:t>
            </a:r>
          </a:p>
          <a:p>
            <a:pPr>
              <a:lnSpc>
                <a:spcPct val="105000"/>
              </a:lnSpc>
              <a:spcAft>
                <a:spcPts val="800"/>
              </a:spcAft>
            </a:pPr>
            <a:r>
              <a:rPr sz="1900" b="1" i="0">
                <a:solidFill>
                  <a:srgbClr val="E4204D"/>
                </a:solidFill>
              </a:rPr>
              <a:t>• </a:t>
            </a:r>
            <a:r>
              <a:rPr lang="en-IE" sz="1900">
                <a:solidFill>
                  <a:srgbClr val="222222"/>
                </a:solidFill>
              </a:rPr>
              <a:t>Benefit from the full tax credit/Cut off for month over the lesser payment.</a:t>
            </a:r>
            <a:endParaRPr lang="en-IE" sz="1900" b="0" i="0">
              <a:solidFill>
                <a:srgbClr val="222222"/>
              </a:solidFill>
            </a:endParaRPr>
          </a:p>
          <a:p>
            <a:r>
              <a:rPr lang="en-US" sz="1900" b="1">
                <a:solidFill>
                  <a:srgbClr val="E4204D"/>
                </a:solidFill>
                <a:cs typeface="Arial"/>
              </a:rPr>
              <a:t>• </a:t>
            </a:r>
            <a:r>
              <a:rPr lang="en-IE" sz="1900">
                <a:solidFill>
                  <a:srgbClr val="222222"/>
                </a:solidFill>
                <a:cs typeface="Arial"/>
              </a:rPr>
              <a:t>Not have a recoupment schedule as nothing to repay.</a:t>
            </a:r>
          </a:p>
          <a:p>
            <a:pPr>
              <a:lnSpc>
                <a:spcPct val="105000"/>
              </a:lnSpc>
              <a:spcAft>
                <a:spcPts val="800"/>
              </a:spcAft>
            </a:pPr>
            <a:endParaRPr lang="en-IE" sz="1900">
              <a:solidFill>
                <a:srgbClr val="222222"/>
              </a:solidFill>
              <a:cs typeface="Arial"/>
            </a:endParaRPr>
          </a:p>
        </p:txBody>
      </p:sp>
      <p:sp>
        <p:nvSpPr>
          <p:cNvPr id="11" name="TextBox 10"/>
          <p:cNvSpPr txBox="1"/>
          <p:nvPr/>
        </p:nvSpPr>
        <p:spPr>
          <a:xfrm>
            <a:off x="530352" y="4937760"/>
            <a:ext cx="10195560" cy="1043363"/>
          </a:xfrm>
          <a:prstGeom prst="rect">
            <a:avLst/>
          </a:prstGeom>
          <a:noFill/>
        </p:spPr>
        <p:txBody>
          <a:bodyPr wrap="square" lIns="36576" tIns="36576" rIns="36576" bIns="36576" anchor="t">
            <a:spAutoFit/>
          </a:bodyPr>
          <a:lstStyle/>
          <a:p>
            <a:pPr algn="ctr"/>
            <a:r>
              <a:rPr lang="en-IE" sz="2100" b="1">
                <a:solidFill>
                  <a:srgbClr val="E4204D"/>
                </a:solidFill>
              </a:rPr>
              <a:t>If you do not take the technical advance, you will have a shortfall in wages on 14.01.2027 - next payment date will be 28.01.2027 and will be 2 weeks' pay covering 04/01/2027 -17/01/2027. </a:t>
            </a:r>
            <a:endParaRPr lang="en-IE" sz="2100" b="1" i="0">
              <a:solidFill>
                <a:srgbClr val="E4204D"/>
              </a:solidFill>
              <a:cs typeface="Arial"/>
            </a:endParaRPr>
          </a:p>
        </p:txBody>
      </p:sp>
      <p:pic>
        <p:nvPicPr>
          <p:cNvPr id="1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US" sz="3500">
                <a:solidFill>
                  <a:srgbClr val="222222"/>
                </a:solidFill>
              </a:rPr>
              <a:t>Technical Adjustment Option Form</a:t>
            </a:r>
            <a:endParaRPr lang="en-US"/>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15</a:t>
            </a:r>
          </a:p>
        </p:txBody>
      </p:sp>
      <p:sp>
        <p:nvSpPr>
          <p:cNvPr id="6" name="TextBox 5"/>
          <p:cNvSpPr txBox="1"/>
          <p:nvPr/>
        </p:nvSpPr>
        <p:spPr>
          <a:xfrm>
            <a:off x="530352" y="1481328"/>
            <a:ext cx="283464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WHAT YOU NEED TO DO</a:t>
            </a:r>
            <a:endParaRPr sz="1200" b="1" i="0">
              <a:solidFill>
                <a:srgbClr val="E4204D"/>
              </a:solidFill>
            </a:endParaRPr>
          </a:p>
        </p:txBody>
      </p:sp>
      <p:sp>
        <p:nvSpPr>
          <p:cNvPr id="7" name="TextBox 6"/>
          <p:cNvSpPr txBox="1"/>
          <p:nvPr/>
        </p:nvSpPr>
        <p:spPr>
          <a:xfrm>
            <a:off x="530352" y="1938528"/>
            <a:ext cx="502920" cy="320040"/>
          </a:xfrm>
          <a:prstGeom prst="rect">
            <a:avLst/>
          </a:prstGeom>
          <a:noFill/>
        </p:spPr>
        <p:txBody>
          <a:bodyPr wrap="square" lIns="36576" tIns="36576" rIns="36576" bIns="36576" anchor="t">
            <a:spAutoFit/>
          </a:bodyPr>
          <a:lstStyle/>
          <a:p>
            <a:pPr algn="l">
              <a:spcBef>
                <a:spcPts val="0"/>
              </a:spcBef>
              <a:spcAft>
                <a:spcPts val="0"/>
              </a:spcAft>
            </a:pPr>
            <a:r>
              <a:rPr sz="1200" b="1" i="0">
                <a:solidFill>
                  <a:srgbClr val="E4204D"/>
                </a:solidFill>
              </a:rPr>
              <a:t>01</a:t>
            </a:r>
          </a:p>
        </p:txBody>
      </p:sp>
      <p:sp>
        <p:nvSpPr>
          <p:cNvPr id="8" name="TextBox 7"/>
          <p:cNvSpPr txBox="1"/>
          <p:nvPr/>
        </p:nvSpPr>
        <p:spPr>
          <a:xfrm>
            <a:off x="530352" y="2359152"/>
            <a:ext cx="2331720" cy="457200"/>
          </a:xfrm>
          <a:prstGeom prst="rect">
            <a:avLst/>
          </a:prstGeom>
          <a:noFill/>
        </p:spPr>
        <p:txBody>
          <a:bodyPr wrap="square" lIns="36576" tIns="36576" rIns="36576" bIns="36576" anchor="t">
            <a:spAutoFit/>
          </a:bodyPr>
          <a:lstStyle/>
          <a:p>
            <a:pPr algn="l">
              <a:spcBef>
                <a:spcPts val="0"/>
              </a:spcBef>
              <a:spcAft>
                <a:spcPts val="0"/>
              </a:spcAft>
            </a:pPr>
            <a:r>
              <a:rPr sz="2400" b="1" i="0">
                <a:solidFill>
                  <a:srgbClr val="222222"/>
                </a:solidFill>
              </a:rPr>
              <a:t>READ</a:t>
            </a:r>
          </a:p>
        </p:txBody>
      </p:sp>
      <p:sp>
        <p:nvSpPr>
          <p:cNvPr id="9" name="TextBox 8"/>
          <p:cNvSpPr txBox="1"/>
          <p:nvPr/>
        </p:nvSpPr>
        <p:spPr>
          <a:xfrm>
            <a:off x="2770632" y="2350008"/>
            <a:ext cx="411480" cy="411480"/>
          </a:xfrm>
          <a:prstGeom prst="rect">
            <a:avLst/>
          </a:prstGeom>
          <a:noFill/>
        </p:spPr>
        <p:txBody>
          <a:bodyPr wrap="square" lIns="36576" tIns="36576" rIns="36576" bIns="36576" anchor="t">
            <a:spAutoFit/>
          </a:bodyPr>
          <a:lstStyle/>
          <a:p>
            <a:pPr algn="ctr">
              <a:spcBef>
                <a:spcPts val="0"/>
              </a:spcBef>
              <a:spcAft>
                <a:spcPts val="0"/>
              </a:spcAft>
            </a:pPr>
            <a:r>
              <a:rPr sz="2400" b="1" i="0">
                <a:solidFill>
                  <a:srgbClr val="E4204D"/>
                </a:solidFill>
              </a:rPr>
              <a:t>→</a:t>
            </a:r>
          </a:p>
        </p:txBody>
      </p:sp>
      <p:sp>
        <p:nvSpPr>
          <p:cNvPr id="10" name="TextBox 9"/>
          <p:cNvSpPr txBox="1"/>
          <p:nvPr/>
        </p:nvSpPr>
        <p:spPr>
          <a:xfrm>
            <a:off x="3291840" y="1938528"/>
            <a:ext cx="502920" cy="320040"/>
          </a:xfrm>
          <a:prstGeom prst="rect">
            <a:avLst/>
          </a:prstGeom>
          <a:noFill/>
        </p:spPr>
        <p:txBody>
          <a:bodyPr wrap="square" lIns="36576" tIns="36576" rIns="36576" bIns="36576" anchor="t">
            <a:spAutoFit/>
          </a:bodyPr>
          <a:lstStyle/>
          <a:p>
            <a:pPr algn="l">
              <a:spcBef>
                <a:spcPts val="0"/>
              </a:spcBef>
              <a:spcAft>
                <a:spcPts val="0"/>
              </a:spcAft>
            </a:pPr>
            <a:r>
              <a:rPr sz="1200" b="1" i="0">
                <a:solidFill>
                  <a:srgbClr val="E4204D"/>
                </a:solidFill>
              </a:rPr>
              <a:t>02</a:t>
            </a:r>
          </a:p>
        </p:txBody>
      </p:sp>
      <p:sp>
        <p:nvSpPr>
          <p:cNvPr id="11" name="TextBox 10"/>
          <p:cNvSpPr txBox="1"/>
          <p:nvPr/>
        </p:nvSpPr>
        <p:spPr>
          <a:xfrm>
            <a:off x="3291840" y="2359152"/>
            <a:ext cx="2331720" cy="457200"/>
          </a:xfrm>
          <a:prstGeom prst="rect">
            <a:avLst/>
          </a:prstGeom>
          <a:noFill/>
        </p:spPr>
        <p:txBody>
          <a:bodyPr wrap="square" lIns="36576" tIns="36576" rIns="36576" bIns="36576" anchor="t">
            <a:spAutoFit/>
          </a:bodyPr>
          <a:lstStyle/>
          <a:p>
            <a:pPr algn="l">
              <a:spcBef>
                <a:spcPts val="0"/>
              </a:spcBef>
              <a:spcAft>
                <a:spcPts val="0"/>
              </a:spcAft>
            </a:pPr>
            <a:r>
              <a:rPr sz="2400" b="1" i="0">
                <a:solidFill>
                  <a:srgbClr val="222222"/>
                </a:solidFill>
              </a:rPr>
              <a:t>CHOOSE</a:t>
            </a:r>
          </a:p>
        </p:txBody>
      </p:sp>
      <p:sp>
        <p:nvSpPr>
          <p:cNvPr id="12" name="TextBox 11"/>
          <p:cNvSpPr txBox="1"/>
          <p:nvPr/>
        </p:nvSpPr>
        <p:spPr>
          <a:xfrm>
            <a:off x="5532120" y="2350008"/>
            <a:ext cx="411480" cy="411480"/>
          </a:xfrm>
          <a:prstGeom prst="rect">
            <a:avLst/>
          </a:prstGeom>
          <a:noFill/>
        </p:spPr>
        <p:txBody>
          <a:bodyPr wrap="square" lIns="36576" tIns="36576" rIns="36576" bIns="36576" anchor="t">
            <a:spAutoFit/>
          </a:bodyPr>
          <a:lstStyle/>
          <a:p>
            <a:pPr algn="ctr">
              <a:spcBef>
                <a:spcPts val="0"/>
              </a:spcBef>
              <a:spcAft>
                <a:spcPts val="0"/>
              </a:spcAft>
            </a:pPr>
            <a:r>
              <a:rPr sz="2400" b="1" i="0">
                <a:solidFill>
                  <a:srgbClr val="E4204D"/>
                </a:solidFill>
              </a:rPr>
              <a:t>→</a:t>
            </a:r>
          </a:p>
        </p:txBody>
      </p:sp>
      <p:sp>
        <p:nvSpPr>
          <p:cNvPr id="13" name="TextBox 12"/>
          <p:cNvSpPr txBox="1"/>
          <p:nvPr/>
        </p:nvSpPr>
        <p:spPr>
          <a:xfrm>
            <a:off x="6053328" y="1938528"/>
            <a:ext cx="502920" cy="320040"/>
          </a:xfrm>
          <a:prstGeom prst="rect">
            <a:avLst/>
          </a:prstGeom>
          <a:noFill/>
        </p:spPr>
        <p:txBody>
          <a:bodyPr wrap="square" lIns="36576" tIns="36576" rIns="36576" bIns="36576" anchor="t">
            <a:spAutoFit/>
          </a:bodyPr>
          <a:lstStyle/>
          <a:p>
            <a:pPr algn="l">
              <a:spcBef>
                <a:spcPts val="0"/>
              </a:spcBef>
              <a:spcAft>
                <a:spcPts val="0"/>
              </a:spcAft>
            </a:pPr>
            <a:r>
              <a:rPr sz="1200" b="1" i="0">
                <a:solidFill>
                  <a:srgbClr val="E4204D"/>
                </a:solidFill>
              </a:rPr>
              <a:t>03</a:t>
            </a:r>
          </a:p>
        </p:txBody>
      </p:sp>
      <p:sp>
        <p:nvSpPr>
          <p:cNvPr id="14" name="TextBox 13"/>
          <p:cNvSpPr txBox="1"/>
          <p:nvPr/>
        </p:nvSpPr>
        <p:spPr>
          <a:xfrm>
            <a:off x="6053328" y="2359152"/>
            <a:ext cx="2331720" cy="457200"/>
          </a:xfrm>
          <a:prstGeom prst="rect">
            <a:avLst/>
          </a:prstGeom>
          <a:noFill/>
        </p:spPr>
        <p:txBody>
          <a:bodyPr wrap="square" lIns="36576" tIns="36576" rIns="36576" bIns="36576" anchor="t">
            <a:spAutoFit/>
          </a:bodyPr>
          <a:lstStyle/>
          <a:p>
            <a:pPr algn="l">
              <a:spcBef>
                <a:spcPts val="0"/>
              </a:spcBef>
              <a:spcAft>
                <a:spcPts val="0"/>
              </a:spcAft>
            </a:pPr>
            <a:r>
              <a:rPr sz="2400" b="1" i="0">
                <a:solidFill>
                  <a:srgbClr val="222222"/>
                </a:solidFill>
              </a:rPr>
              <a:t>COMPLETE</a:t>
            </a:r>
          </a:p>
        </p:txBody>
      </p:sp>
      <p:sp>
        <p:nvSpPr>
          <p:cNvPr id="15" name="TextBox 14"/>
          <p:cNvSpPr txBox="1"/>
          <p:nvPr/>
        </p:nvSpPr>
        <p:spPr>
          <a:xfrm>
            <a:off x="8293608" y="2350008"/>
            <a:ext cx="411480" cy="411480"/>
          </a:xfrm>
          <a:prstGeom prst="rect">
            <a:avLst/>
          </a:prstGeom>
          <a:noFill/>
        </p:spPr>
        <p:txBody>
          <a:bodyPr wrap="square" lIns="36576" tIns="36576" rIns="36576" bIns="36576" anchor="t">
            <a:spAutoFit/>
          </a:bodyPr>
          <a:lstStyle/>
          <a:p>
            <a:pPr algn="ctr">
              <a:spcBef>
                <a:spcPts val="0"/>
              </a:spcBef>
              <a:spcAft>
                <a:spcPts val="0"/>
              </a:spcAft>
            </a:pPr>
            <a:r>
              <a:rPr sz="2400" b="1" i="0">
                <a:solidFill>
                  <a:srgbClr val="E4204D"/>
                </a:solidFill>
              </a:rPr>
              <a:t>→</a:t>
            </a:r>
          </a:p>
        </p:txBody>
      </p:sp>
      <p:sp>
        <p:nvSpPr>
          <p:cNvPr id="16" name="TextBox 15"/>
          <p:cNvSpPr txBox="1"/>
          <p:nvPr/>
        </p:nvSpPr>
        <p:spPr>
          <a:xfrm>
            <a:off x="8814816" y="1938528"/>
            <a:ext cx="502920" cy="320040"/>
          </a:xfrm>
          <a:prstGeom prst="rect">
            <a:avLst/>
          </a:prstGeom>
          <a:noFill/>
        </p:spPr>
        <p:txBody>
          <a:bodyPr wrap="square" lIns="36576" tIns="36576" rIns="36576" bIns="36576" anchor="t">
            <a:spAutoFit/>
          </a:bodyPr>
          <a:lstStyle/>
          <a:p>
            <a:pPr algn="l">
              <a:spcBef>
                <a:spcPts val="0"/>
              </a:spcBef>
              <a:spcAft>
                <a:spcPts val="0"/>
              </a:spcAft>
            </a:pPr>
            <a:r>
              <a:rPr sz="1200" b="1" i="0">
                <a:solidFill>
                  <a:srgbClr val="E4204D"/>
                </a:solidFill>
              </a:rPr>
              <a:t>04</a:t>
            </a:r>
          </a:p>
        </p:txBody>
      </p:sp>
      <p:sp>
        <p:nvSpPr>
          <p:cNvPr id="17" name="TextBox 16"/>
          <p:cNvSpPr txBox="1"/>
          <p:nvPr/>
        </p:nvSpPr>
        <p:spPr>
          <a:xfrm>
            <a:off x="8814816" y="2359152"/>
            <a:ext cx="2331720" cy="457200"/>
          </a:xfrm>
          <a:prstGeom prst="rect">
            <a:avLst/>
          </a:prstGeom>
          <a:noFill/>
        </p:spPr>
        <p:txBody>
          <a:bodyPr wrap="square" lIns="36576" tIns="36576" rIns="36576" bIns="36576" anchor="t">
            <a:spAutoFit/>
          </a:bodyPr>
          <a:lstStyle/>
          <a:p>
            <a:pPr algn="l">
              <a:spcBef>
                <a:spcPts val="0"/>
              </a:spcBef>
              <a:spcAft>
                <a:spcPts val="0"/>
              </a:spcAft>
            </a:pPr>
            <a:r>
              <a:rPr sz="2400" b="1" i="0">
                <a:solidFill>
                  <a:srgbClr val="222222"/>
                </a:solidFill>
              </a:rPr>
              <a:t>SUBMIT</a:t>
            </a:r>
          </a:p>
        </p:txBody>
      </p:sp>
      <p:sp>
        <p:nvSpPr>
          <p:cNvPr id="18" name="TextBox 17"/>
          <p:cNvSpPr txBox="1"/>
          <p:nvPr/>
        </p:nvSpPr>
        <p:spPr>
          <a:xfrm>
            <a:off x="530352" y="3154680"/>
            <a:ext cx="10378440" cy="350865"/>
          </a:xfrm>
          <a:prstGeom prst="rect">
            <a:avLst/>
          </a:prstGeom>
          <a:noFill/>
        </p:spPr>
        <p:txBody>
          <a:bodyPr wrap="square" lIns="36576" tIns="36576" rIns="36576" bIns="36576" anchor="t">
            <a:spAutoFit/>
          </a:bodyPr>
          <a:lstStyle/>
          <a:p>
            <a:pPr algn="ctr"/>
            <a:r>
              <a:rPr sz="1800" b="0" i="0">
                <a:solidFill>
                  <a:srgbClr val="5B5B5B"/>
                </a:solidFill>
              </a:rPr>
              <a:t>Read</a:t>
            </a:r>
            <a:r>
              <a:rPr lang="en-US" sz="1800">
                <a:solidFill>
                  <a:srgbClr val="5B5B5B"/>
                </a:solidFill>
              </a:rPr>
              <a:t> the form and FAQs  </a:t>
            </a:r>
            <a:r>
              <a:rPr lang="en-IE" sz="1800" b="0" i="0">
                <a:solidFill>
                  <a:srgbClr val="5B5B5B"/>
                </a:solidFill>
              </a:rPr>
              <a:t>→  </a:t>
            </a:r>
            <a:r>
              <a:rPr lang="en-IE" sz="1800">
                <a:solidFill>
                  <a:srgbClr val="5B5B5B"/>
                </a:solidFill>
              </a:rPr>
              <a:t>Make an informed Decision  </a:t>
            </a:r>
            <a:r>
              <a:rPr lang="en-IE" sz="1800" b="0" i="0">
                <a:solidFill>
                  <a:srgbClr val="5B5B5B"/>
                </a:solidFill>
              </a:rPr>
              <a:t>→  </a:t>
            </a:r>
            <a:r>
              <a:rPr sz="1800" b="0" i="0">
                <a:solidFill>
                  <a:srgbClr val="5B5B5B"/>
                </a:solidFill>
              </a:rPr>
              <a:t>Complete</a:t>
            </a:r>
            <a:r>
              <a:rPr lang="en-US" sz="1800">
                <a:solidFill>
                  <a:srgbClr val="5B5B5B"/>
                </a:solidFill>
              </a:rPr>
              <a:t> and Sign  </a:t>
            </a:r>
            <a:r>
              <a:rPr lang="en-IE" sz="1800" b="0" i="0">
                <a:solidFill>
                  <a:srgbClr val="5B5B5B"/>
                </a:solidFill>
              </a:rPr>
              <a:t>→</a:t>
            </a:r>
            <a:r>
              <a:rPr lang="en-IE" sz="1800">
                <a:solidFill>
                  <a:srgbClr val="5B5B5B"/>
                </a:solidFill>
              </a:rPr>
              <a:t> Submit   </a:t>
            </a:r>
            <a:endParaRPr sz="1800" b="0" i="0">
              <a:solidFill>
                <a:srgbClr val="5B5B5B"/>
              </a:solidFill>
            </a:endParaRPr>
          </a:p>
        </p:txBody>
      </p:sp>
      <p:sp>
        <p:nvSpPr>
          <p:cNvPr id="19" name="Rectangle 18"/>
          <p:cNvSpPr/>
          <p:nvPr/>
        </p:nvSpPr>
        <p:spPr>
          <a:xfrm>
            <a:off x="530352" y="4224528"/>
            <a:ext cx="10396728" cy="36576"/>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530352" y="4535424"/>
            <a:ext cx="10378440" cy="335476"/>
          </a:xfrm>
          <a:prstGeom prst="rect">
            <a:avLst/>
          </a:prstGeom>
          <a:noFill/>
        </p:spPr>
        <p:txBody>
          <a:bodyPr wrap="square" lIns="36576" tIns="36576" rIns="36576" bIns="36576" anchor="t">
            <a:spAutoFit/>
          </a:bodyPr>
          <a:lstStyle/>
          <a:p>
            <a:pPr algn="ctr"/>
            <a:r>
              <a:rPr lang="en-IE" sz="1700" b="1" i="0">
                <a:solidFill>
                  <a:srgbClr val="E4204D"/>
                </a:solidFill>
              </a:rPr>
              <a:t>IF YOU DO NOT RETURN </a:t>
            </a:r>
            <a:r>
              <a:rPr lang="en-IE" sz="1700" b="1">
                <a:solidFill>
                  <a:srgbClr val="E4204D"/>
                </a:solidFill>
              </a:rPr>
              <a:t>THE FORM</a:t>
            </a:r>
            <a:endParaRPr sz="1700" b="1" i="0">
              <a:solidFill>
                <a:srgbClr val="E4204D"/>
              </a:solidFill>
            </a:endParaRPr>
          </a:p>
        </p:txBody>
      </p:sp>
      <p:sp>
        <p:nvSpPr>
          <p:cNvPr id="21" name="TextBox 20"/>
          <p:cNvSpPr txBox="1"/>
          <p:nvPr/>
        </p:nvSpPr>
        <p:spPr>
          <a:xfrm>
            <a:off x="530352" y="4956048"/>
            <a:ext cx="10378440" cy="443198"/>
          </a:xfrm>
          <a:prstGeom prst="rect">
            <a:avLst/>
          </a:prstGeom>
          <a:noFill/>
        </p:spPr>
        <p:txBody>
          <a:bodyPr wrap="square" lIns="36576" tIns="36576" rIns="36576" bIns="36576" anchor="t">
            <a:spAutoFit/>
          </a:bodyPr>
          <a:lstStyle/>
          <a:p>
            <a:pPr algn="ctr"/>
            <a:r>
              <a:rPr lang="en-IE" sz="2400" b="1">
                <a:solidFill>
                  <a:srgbClr val="222222"/>
                </a:solidFill>
              </a:rPr>
              <a:t>Default - Option</a:t>
            </a:r>
            <a:r>
              <a:rPr lang="en-IE" sz="2400" b="1" i="0">
                <a:solidFill>
                  <a:srgbClr val="222222"/>
                </a:solidFill>
              </a:rPr>
              <a:t> 3 </a:t>
            </a:r>
            <a:r>
              <a:rPr lang="en-IE" sz="2400" b="1">
                <a:solidFill>
                  <a:srgbClr val="222222"/>
                </a:solidFill>
              </a:rPr>
              <a:t>will apply – No Form Returned = No Advance Paid.</a:t>
            </a:r>
            <a:endParaRPr lang="en-IE" sz="2400" b="1" i="0">
              <a:solidFill>
                <a:srgbClr val="222222"/>
              </a:solidFill>
            </a:endParaRPr>
          </a:p>
        </p:txBody>
      </p:sp>
      <p:pic>
        <p:nvPicPr>
          <p:cNvPr id="2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sz="3500" b="1" i="0">
                <a:solidFill>
                  <a:srgbClr val="222222"/>
                </a:solidFill>
              </a:rPr>
              <a:t>Before </a:t>
            </a:r>
            <a:r>
              <a:rPr lang="en-IE" sz="3500" b="1" i="0">
                <a:solidFill>
                  <a:srgbClr val="222222"/>
                </a:solidFill>
              </a:rPr>
              <a:t>you choose</a:t>
            </a:r>
            <a:endParaRPr sz="3500" b="1" i="0">
              <a:solidFill>
                <a:srgbClr val="222222"/>
              </a:solidFill>
            </a:endParaRPr>
          </a:p>
        </p:txBody>
      </p:sp>
      <p:sp>
        <p:nvSpPr>
          <p:cNvPr id="3" name="Rectangle 2"/>
          <p:cNvSpPr/>
          <p:nvPr/>
        </p:nvSpPr>
        <p:spPr>
          <a:xfrm>
            <a:off x="530352" y="1243584"/>
            <a:ext cx="859536" cy="45719"/>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p:cNvSpPr txBox="1"/>
          <p:nvPr/>
        </p:nvSpPr>
        <p:spPr>
          <a:xfrm>
            <a:off x="530352" y="6382512"/>
            <a:ext cx="5029200" cy="201168"/>
          </a:xfrm>
          <a:prstGeom prst="rect">
            <a:avLst/>
          </a:prstGeom>
          <a:noFill/>
        </p:spPr>
        <p:txBody>
          <a:bodyPr wrap="square" lIns="36576" tIns="36576" rIns="36576" bIns="36576" anchor="t">
            <a:spAutoFit/>
          </a:bodyPr>
          <a:lstStyle/>
          <a:p>
            <a:pPr algn="l">
              <a:spcBef>
                <a:spcPts val="0"/>
              </a:spcBef>
              <a:spcAft>
                <a:spcPts val="0"/>
              </a:spcAft>
            </a:pPr>
            <a:r>
              <a:rPr sz="900" b="0" i="0">
                <a:solidFill>
                  <a:srgbClr val="5B5B5B"/>
                </a:solidFill>
              </a:rPr>
              <a:t>SJOGCS  •  Payroll transition</a:t>
            </a:r>
          </a:p>
        </p:txBody>
      </p:sp>
      <p:sp>
        <p:nvSpPr>
          <p:cNvPr id="5" name="TextBox 4"/>
          <p:cNvSpPr txBox="1"/>
          <p:nvPr/>
        </p:nvSpPr>
        <p:spPr>
          <a:xfrm>
            <a:off x="11064240" y="6364224"/>
            <a:ext cx="502920" cy="201168"/>
          </a:xfrm>
          <a:prstGeom prst="rect">
            <a:avLst/>
          </a:prstGeom>
          <a:noFill/>
        </p:spPr>
        <p:txBody>
          <a:bodyPr wrap="square" lIns="36576" tIns="36576" rIns="36576" bIns="36576" anchor="t">
            <a:spAutoFit/>
          </a:bodyPr>
          <a:lstStyle/>
          <a:p>
            <a:pPr algn="r">
              <a:spcBef>
                <a:spcPts val="0"/>
              </a:spcBef>
              <a:spcAft>
                <a:spcPts val="0"/>
              </a:spcAft>
            </a:pPr>
            <a:r>
              <a:rPr sz="900" b="0" i="0">
                <a:solidFill>
                  <a:srgbClr val="5B5B5B"/>
                </a:solidFill>
              </a:rPr>
              <a:t>16</a:t>
            </a:r>
          </a:p>
        </p:txBody>
      </p:sp>
      <p:sp>
        <p:nvSpPr>
          <p:cNvPr id="6" name="TextBox 5"/>
          <p:cNvSpPr txBox="1"/>
          <p:nvPr/>
        </p:nvSpPr>
        <p:spPr>
          <a:xfrm>
            <a:off x="530352" y="1481328"/>
            <a:ext cx="3291840" cy="256032"/>
          </a:xfrm>
          <a:prstGeom prst="rect">
            <a:avLst/>
          </a:prstGeom>
          <a:noFill/>
        </p:spPr>
        <p:txBody>
          <a:bodyPr wrap="square" lIns="36576" tIns="36576" rIns="36576" bIns="36576" anchor="t">
            <a:spAutoFit/>
          </a:bodyPr>
          <a:lstStyle/>
          <a:p>
            <a:pPr algn="l">
              <a:spcBef>
                <a:spcPts val="0"/>
              </a:spcBef>
              <a:spcAft>
                <a:spcPts val="0"/>
              </a:spcAft>
            </a:pPr>
            <a:r>
              <a:rPr lang="en-IE" sz="1200" b="1" i="0">
                <a:solidFill>
                  <a:srgbClr val="E4204D"/>
                </a:solidFill>
              </a:rPr>
              <a:t>THINK ABOUT</a:t>
            </a:r>
            <a:endParaRPr sz="1200" b="1" i="0">
              <a:solidFill>
                <a:srgbClr val="E4204D"/>
              </a:solidFill>
            </a:endParaRPr>
          </a:p>
        </p:txBody>
      </p:sp>
      <p:sp>
        <p:nvSpPr>
          <p:cNvPr id="7" name="TextBox 6"/>
          <p:cNvSpPr txBox="1"/>
          <p:nvPr/>
        </p:nvSpPr>
        <p:spPr>
          <a:xfrm>
            <a:off x="530352" y="1874519"/>
            <a:ext cx="4800600" cy="2584490"/>
          </a:xfrm>
          <a:prstGeom prst="rect">
            <a:avLst/>
          </a:prstGeom>
          <a:noFill/>
        </p:spPr>
        <p:txBody>
          <a:bodyPr wrap="square" lIns="27432" tIns="18288" rIns="27432" bIns="18288" anchor="t">
            <a:spAutoFit/>
          </a:bodyPr>
          <a:lstStyle/>
          <a:p>
            <a:pPr>
              <a:lnSpc>
                <a:spcPct val="105000"/>
              </a:lnSpc>
              <a:spcAft>
                <a:spcPts val="1200"/>
              </a:spcAft>
            </a:pPr>
            <a:r>
              <a:rPr sz="2000" b="1" i="0">
                <a:solidFill>
                  <a:srgbClr val="E4204D"/>
                </a:solidFill>
              </a:rPr>
              <a:t>• </a:t>
            </a:r>
            <a:r>
              <a:rPr lang="en-IE" sz="2000" b="0" i="0">
                <a:solidFill>
                  <a:srgbClr val="222222"/>
                </a:solidFill>
              </a:rPr>
              <a:t>Your possible pay gap</a:t>
            </a:r>
            <a:endParaRPr sz="2000" b="0" i="0">
              <a:solidFill>
                <a:srgbClr val="222222"/>
              </a:solidFill>
            </a:endParaRPr>
          </a:p>
          <a:p>
            <a:pPr>
              <a:lnSpc>
                <a:spcPct val="105000"/>
              </a:lnSpc>
              <a:spcAft>
                <a:spcPts val="1200"/>
              </a:spcAft>
            </a:pPr>
            <a:r>
              <a:rPr sz="2000" b="1" i="0">
                <a:solidFill>
                  <a:srgbClr val="E4204D"/>
                </a:solidFill>
              </a:rPr>
              <a:t>• </a:t>
            </a:r>
            <a:r>
              <a:rPr lang="en-IE" sz="2000" b="0" i="0">
                <a:solidFill>
                  <a:srgbClr val="222222"/>
                </a:solidFill>
              </a:rPr>
              <a:t>Your finances</a:t>
            </a:r>
          </a:p>
          <a:p>
            <a:pPr>
              <a:lnSpc>
                <a:spcPct val="105000"/>
              </a:lnSpc>
              <a:spcAft>
                <a:spcPts val="1200"/>
              </a:spcAft>
            </a:pPr>
            <a:r>
              <a:rPr lang="en-IE" sz="2000" b="1" i="0">
                <a:solidFill>
                  <a:srgbClr val="E4204D"/>
                </a:solidFill>
              </a:rPr>
              <a:t>• </a:t>
            </a:r>
            <a:r>
              <a:rPr lang="en-IE" sz="2000" b="0" i="0">
                <a:solidFill>
                  <a:srgbClr val="222222"/>
                </a:solidFill>
              </a:rPr>
              <a:t>Any </a:t>
            </a:r>
            <a:r>
              <a:rPr lang="en-IE" sz="2000">
                <a:solidFill>
                  <a:srgbClr val="222222"/>
                </a:solidFill>
              </a:rPr>
              <a:t>planned </a:t>
            </a:r>
            <a:r>
              <a:rPr lang="en-IE" sz="2000" b="0" i="0">
                <a:solidFill>
                  <a:srgbClr val="222222"/>
                </a:solidFill>
              </a:rPr>
              <a:t>unpaid </a:t>
            </a:r>
            <a:r>
              <a:rPr lang="en-IE" sz="2000">
                <a:solidFill>
                  <a:srgbClr val="222222"/>
                </a:solidFill>
              </a:rPr>
              <a:t>leave will need to be considered as this will have an impact on TA being available or TA being repaid. Please link with local HR who will advise regarding eligibility.</a:t>
            </a:r>
            <a:endParaRPr lang="en-IE" sz="2000" b="0" i="0">
              <a:solidFill>
                <a:srgbClr val="222222"/>
              </a:solidFill>
              <a:cs typeface="Arial"/>
            </a:endParaRPr>
          </a:p>
        </p:txBody>
      </p:sp>
      <p:sp>
        <p:nvSpPr>
          <p:cNvPr id="8" name="Rectangle 7"/>
          <p:cNvSpPr/>
          <p:nvPr/>
        </p:nvSpPr>
        <p:spPr>
          <a:xfrm>
            <a:off x="5669280" y="1810512"/>
            <a:ext cx="27432" cy="2560320"/>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6144768" y="1874519"/>
            <a:ext cx="4800600" cy="1291829"/>
          </a:xfrm>
          <a:prstGeom prst="rect">
            <a:avLst/>
          </a:prstGeom>
          <a:noFill/>
        </p:spPr>
        <p:txBody>
          <a:bodyPr wrap="square" lIns="27432" tIns="18288" rIns="27432" bIns="18288" anchor="t">
            <a:spAutoFit/>
          </a:bodyPr>
          <a:lstStyle/>
          <a:p>
            <a:pPr>
              <a:lnSpc>
                <a:spcPct val="105000"/>
              </a:lnSpc>
              <a:spcAft>
                <a:spcPts val="1200"/>
              </a:spcAft>
            </a:pPr>
            <a:r>
              <a:rPr sz="2000" b="1" i="0">
                <a:solidFill>
                  <a:srgbClr val="E4204D"/>
                </a:solidFill>
              </a:rPr>
              <a:t>• </a:t>
            </a:r>
            <a:r>
              <a:rPr lang="en-IE" sz="2000" b="0" i="0">
                <a:solidFill>
                  <a:srgbClr val="222222"/>
                </a:solidFill>
              </a:rPr>
              <a:t>How long you want to repay</a:t>
            </a:r>
          </a:p>
          <a:p>
            <a:pPr>
              <a:lnSpc>
                <a:spcPct val="105000"/>
              </a:lnSpc>
              <a:spcAft>
                <a:spcPts val="1200"/>
              </a:spcAft>
            </a:pPr>
            <a:r>
              <a:rPr sz="2000" b="1" i="0">
                <a:solidFill>
                  <a:srgbClr val="E4204D"/>
                </a:solidFill>
              </a:rPr>
              <a:t>• </a:t>
            </a:r>
            <a:r>
              <a:rPr lang="en-IE" sz="2000" b="0" i="0">
                <a:solidFill>
                  <a:srgbClr val="222222"/>
                </a:solidFill>
              </a:rPr>
              <a:t>Payroll deductions</a:t>
            </a:r>
            <a:r>
              <a:rPr lang="en-IE" sz="2000">
                <a:solidFill>
                  <a:srgbClr val="222222"/>
                </a:solidFill>
              </a:rPr>
              <a:t> amounts</a:t>
            </a:r>
            <a:endParaRPr lang="en-IE" sz="2000" b="0" i="0">
              <a:solidFill>
                <a:srgbClr val="222222"/>
              </a:solidFill>
            </a:endParaRPr>
          </a:p>
          <a:p>
            <a:pPr>
              <a:lnSpc>
                <a:spcPct val="105000"/>
              </a:lnSpc>
              <a:spcAft>
                <a:spcPts val="1200"/>
              </a:spcAft>
            </a:pPr>
            <a:r>
              <a:rPr sz="2000" b="1" i="0">
                <a:solidFill>
                  <a:srgbClr val="E4204D"/>
                </a:solidFill>
              </a:rPr>
              <a:t>• </a:t>
            </a:r>
            <a:r>
              <a:rPr sz="2000" b="0" i="0">
                <a:solidFill>
                  <a:srgbClr val="222222"/>
                </a:solidFill>
              </a:rPr>
              <a:t>Possible </a:t>
            </a:r>
            <a:r>
              <a:rPr lang="en-IE" sz="2000">
                <a:solidFill>
                  <a:srgbClr val="222222"/>
                </a:solidFill>
              </a:rPr>
              <a:t>follow up with Revenue</a:t>
            </a:r>
            <a:endParaRPr lang="en-IE" sz="2000" b="0" i="0">
              <a:solidFill>
                <a:srgbClr val="222222"/>
              </a:solidFill>
              <a:cs typeface="Arial"/>
            </a:endParaRPr>
          </a:p>
        </p:txBody>
      </p:sp>
      <p:sp>
        <p:nvSpPr>
          <p:cNvPr id="10" name="Rectangle 9"/>
          <p:cNvSpPr/>
          <p:nvPr/>
        </p:nvSpPr>
        <p:spPr>
          <a:xfrm>
            <a:off x="530352" y="4736592"/>
            <a:ext cx="10415016" cy="36576"/>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30352" y="5047488"/>
            <a:ext cx="10378440" cy="720197"/>
          </a:xfrm>
          <a:prstGeom prst="rect">
            <a:avLst/>
          </a:prstGeom>
          <a:noFill/>
        </p:spPr>
        <p:txBody>
          <a:bodyPr wrap="square" lIns="36576" tIns="36576" rIns="36576" bIns="36576" anchor="t">
            <a:spAutoFit/>
          </a:bodyPr>
          <a:lstStyle/>
          <a:p>
            <a:pPr algn="ctr"/>
            <a:r>
              <a:rPr sz="2100" b="1" i="0">
                <a:solidFill>
                  <a:srgbClr val="222222"/>
                </a:solidFill>
              </a:rPr>
              <a:t>Read the FAQs</a:t>
            </a:r>
            <a:r>
              <a:rPr lang="en-US" sz="2100" b="1">
                <a:solidFill>
                  <a:srgbClr val="222222"/>
                </a:solidFill>
              </a:rPr>
              <a:t> – Make Sure you are well informed, If you have a question ASK? Choose your option.</a:t>
            </a:r>
            <a:endParaRPr lang="en-US" sz="2100" b="1" i="0">
              <a:solidFill>
                <a:srgbClr val="222222"/>
              </a:solidFill>
              <a:cs typeface="Arial"/>
            </a:endParaRPr>
          </a:p>
        </p:txBody>
      </p:sp>
      <p:pic>
        <p:nvPicPr>
          <p:cNvPr id="12"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33" y="504001"/>
            <a:ext cx="9646920" cy="570026"/>
          </a:xfrm>
        </p:spPr>
        <p:txBody>
          <a:bodyPr wrap="square">
            <a:normAutofit fontScale="90000"/>
          </a:bodyPr>
          <a:lstStyle/>
          <a:p>
            <a:r>
              <a:rPr lang="en-IE" sz="3500">
                <a:solidFill>
                  <a:srgbClr val="222222"/>
                </a:solidFill>
              </a:rPr>
              <a:t>Quick Re-Cap:</a:t>
            </a:r>
            <a:endParaRPr lang="en-US"/>
          </a:p>
        </p:txBody>
      </p:sp>
      <p:sp>
        <p:nvSpPr>
          <p:cNvPr id="3" name="FAQ Rule"/>
          <p:cNvSpPr/>
          <p:nvPr/>
        </p:nvSpPr>
        <p:spPr>
          <a:xfrm>
            <a:off x="530352" y="1243584"/>
            <a:ext cx="859536" cy="32004"/>
          </a:xfrm>
          <a:prstGeom prst="rect">
            <a:avLst/>
          </a:prstGeom>
          <a:solidFill>
            <a:srgbClr val="E420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FAQ Text"/>
          <p:cNvSpPr txBox="1"/>
          <p:nvPr/>
        </p:nvSpPr>
        <p:spPr>
          <a:xfrm>
            <a:off x="530352" y="1472184"/>
            <a:ext cx="3200400" cy="221599"/>
          </a:xfrm>
          <a:prstGeom prst="rect">
            <a:avLst/>
          </a:prstGeom>
          <a:noFill/>
        </p:spPr>
        <p:txBody>
          <a:bodyPr wrap="square" lIns="27432" tIns="18288" rIns="27432" bIns="18288" anchor="t">
            <a:spAutoFit/>
          </a:bodyPr>
          <a:lstStyle/>
          <a:p>
            <a:pPr algn="l">
              <a:spcAft>
                <a:spcPts val="0"/>
              </a:spcAft>
            </a:pPr>
            <a:r>
              <a:rPr lang="en-IE" sz="1200" b="1">
                <a:solidFill>
                  <a:srgbClr val="E4204D"/>
                </a:solidFill>
              </a:rPr>
              <a:t>THE MAIN QUESTIONS</a:t>
            </a:r>
            <a:endParaRPr sz="1200" b="1">
              <a:solidFill>
                <a:srgbClr val="E4204D"/>
              </a:solidFill>
            </a:endParaRPr>
          </a:p>
        </p:txBody>
      </p:sp>
      <p:sp>
        <p:nvSpPr>
          <p:cNvPr id="5" name="FAQ Text"/>
          <p:cNvSpPr txBox="1"/>
          <p:nvPr/>
        </p:nvSpPr>
        <p:spPr>
          <a:xfrm>
            <a:off x="530352" y="1847088"/>
            <a:ext cx="4983480" cy="384048"/>
          </a:xfrm>
          <a:prstGeom prst="rect">
            <a:avLst/>
          </a:prstGeom>
          <a:noFill/>
        </p:spPr>
        <p:txBody>
          <a:bodyPr wrap="square" lIns="27432" tIns="18288" rIns="27432" bIns="18288" anchor="t">
            <a:spAutoFit/>
          </a:bodyPr>
          <a:lstStyle/>
          <a:p>
            <a:pPr algn="l">
              <a:spcAft>
                <a:spcPts val="0"/>
              </a:spcAft>
            </a:pPr>
            <a:r>
              <a:rPr sz="1800" b="1">
                <a:solidFill>
                  <a:srgbClr val="E4204D"/>
                </a:solidFill>
              </a:rPr>
              <a:t>Why is payroll changing?</a:t>
            </a:r>
          </a:p>
        </p:txBody>
      </p:sp>
      <p:sp>
        <p:nvSpPr>
          <p:cNvPr id="6" name="FAQ Text"/>
          <p:cNvSpPr txBox="1"/>
          <p:nvPr/>
        </p:nvSpPr>
        <p:spPr>
          <a:xfrm>
            <a:off x="530352" y="2249424"/>
            <a:ext cx="4983480" cy="529376"/>
          </a:xfrm>
          <a:prstGeom prst="rect">
            <a:avLst/>
          </a:prstGeom>
          <a:noFill/>
        </p:spPr>
        <p:txBody>
          <a:bodyPr wrap="square" lIns="27432" tIns="18288" rIns="27432" bIns="18288" anchor="t">
            <a:spAutoFit/>
          </a:bodyPr>
          <a:lstStyle/>
          <a:p>
            <a:pPr algn="l">
              <a:spcAft>
                <a:spcPts val="0"/>
              </a:spcAft>
            </a:pPr>
            <a:r>
              <a:rPr lang="en-IE" sz="1600" b="0">
                <a:solidFill>
                  <a:srgbClr val="222222"/>
                </a:solidFill>
              </a:rPr>
              <a:t>All Section 38 agencies, including </a:t>
            </a:r>
            <a:r>
              <a:rPr sz="1600" b="0">
                <a:solidFill>
                  <a:srgbClr val="222222"/>
                </a:solidFill>
              </a:rPr>
              <a:t>SJOGCS</a:t>
            </a:r>
            <a:r>
              <a:rPr lang="en-IE" sz="1600" b="0">
                <a:solidFill>
                  <a:srgbClr val="222222"/>
                </a:solidFill>
              </a:rPr>
              <a:t>, are moving to NiSRP</a:t>
            </a:r>
            <a:r>
              <a:rPr sz="1600" b="0">
                <a:solidFill>
                  <a:srgbClr val="222222"/>
                </a:solidFill>
              </a:rPr>
              <a:t>.</a:t>
            </a:r>
          </a:p>
        </p:txBody>
      </p:sp>
      <p:sp>
        <p:nvSpPr>
          <p:cNvPr id="7" name="FAQ Text"/>
          <p:cNvSpPr txBox="1"/>
          <p:nvPr/>
        </p:nvSpPr>
        <p:spPr>
          <a:xfrm>
            <a:off x="530352" y="2953512"/>
            <a:ext cx="4983480" cy="384048"/>
          </a:xfrm>
          <a:prstGeom prst="rect">
            <a:avLst/>
          </a:prstGeom>
          <a:noFill/>
        </p:spPr>
        <p:txBody>
          <a:bodyPr wrap="square" lIns="27432" tIns="18288" rIns="27432" bIns="18288" anchor="t">
            <a:spAutoFit/>
          </a:bodyPr>
          <a:lstStyle/>
          <a:p>
            <a:pPr algn="l">
              <a:spcAft>
                <a:spcPts val="0"/>
              </a:spcAft>
            </a:pPr>
            <a:r>
              <a:rPr sz="1800" b="1">
                <a:solidFill>
                  <a:srgbClr val="E4204D"/>
                </a:solidFill>
              </a:rPr>
              <a:t>Am I losing pay?</a:t>
            </a:r>
          </a:p>
        </p:txBody>
      </p:sp>
      <p:sp>
        <p:nvSpPr>
          <p:cNvPr id="8" name="FAQ Text"/>
          <p:cNvSpPr txBox="1"/>
          <p:nvPr/>
        </p:nvSpPr>
        <p:spPr>
          <a:xfrm>
            <a:off x="530352" y="3355848"/>
            <a:ext cx="4983480" cy="1268039"/>
          </a:xfrm>
          <a:prstGeom prst="rect">
            <a:avLst/>
          </a:prstGeom>
          <a:noFill/>
        </p:spPr>
        <p:txBody>
          <a:bodyPr wrap="square" lIns="27432" tIns="18288" rIns="27432" bIns="18288" anchor="t">
            <a:spAutoFit/>
          </a:bodyPr>
          <a:lstStyle/>
          <a:p>
            <a:r>
              <a:rPr sz="1600" b="0">
                <a:solidFill>
                  <a:srgbClr val="222222"/>
                </a:solidFill>
              </a:rPr>
              <a:t>No. </a:t>
            </a:r>
            <a:r>
              <a:rPr lang="en-IE" sz="1600" b="0">
                <a:solidFill>
                  <a:srgbClr val="222222"/>
                </a:solidFill>
              </a:rPr>
              <a:t>You </a:t>
            </a:r>
            <a:r>
              <a:rPr lang="en-IE" sz="1600">
                <a:solidFill>
                  <a:srgbClr val="222222"/>
                </a:solidFill>
              </a:rPr>
              <a:t>will still be paid for all the hours your work but in arrears, In 2027 your gross pay will be less as we move to arrears model. </a:t>
            </a:r>
          </a:p>
          <a:p>
            <a:endParaRPr lang="en-IE" sz="1600">
              <a:solidFill>
                <a:srgbClr val="222222"/>
              </a:solidFill>
              <a:cs typeface="Arial"/>
            </a:endParaRPr>
          </a:p>
          <a:p>
            <a:endParaRPr lang="en-IE" sz="1600">
              <a:solidFill>
                <a:srgbClr val="222222"/>
              </a:solidFill>
              <a:cs typeface="Arial"/>
            </a:endParaRPr>
          </a:p>
        </p:txBody>
      </p:sp>
      <p:sp>
        <p:nvSpPr>
          <p:cNvPr id="9" name="FAQ Text"/>
          <p:cNvSpPr txBox="1"/>
          <p:nvPr/>
        </p:nvSpPr>
        <p:spPr>
          <a:xfrm>
            <a:off x="508888" y="4349709"/>
            <a:ext cx="5015676" cy="2345257"/>
          </a:xfrm>
          <a:prstGeom prst="rect">
            <a:avLst/>
          </a:prstGeom>
          <a:noFill/>
        </p:spPr>
        <p:txBody>
          <a:bodyPr wrap="square" lIns="27432" tIns="18288" rIns="27432" bIns="18288" anchor="t">
            <a:spAutoFit/>
          </a:bodyPr>
          <a:lstStyle/>
          <a:p>
            <a:pPr algn="l">
              <a:spcAft>
                <a:spcPts val="0"/>
              </a:spcAft>
            </a:pPr>
            <a:r>
              <a:rPr sz="1800" b="1">
                <a:solidFill>
                  <a:srgbClr val="E4204D"/>
                </a:solidFill>
              </a:rPr>
              <a:t>What does 11 days in arrears mean?</a:t>
            </a:r>
          </a:p>
          <a:p>
            <a:r>
              <a:rPr lang="en-IE" sz="1600">
                <a:solidFill>
                  <a:srgbClr val="222222"/>
                </a:solidFill>
                <a:cs typeface="Arial"/>
              </a:rPr>
              <a:t>You work first and are paid later – fortnightly 11 days in arrears.</a:t>
            </a:r>
            <a:endParaRPr lang="en-US" sz="1600">
              <a:solidFill>
                <a:srgbClr val="000000"/>
              </a:solidFill>
              <a:cs typeface="Arial"/>
            </a:endParaRPr>
          </a:p>
          <a:p>
            <a:endParaRPr lang="en-IE" sz="1600">
              <a:solidFill>
                <a:srgbClr val="222222"/>
              </a:solidFill>
              <a:cs typeface="Arial"/>
            </a:endParaRPr>
          </a:p>
          <a:p>
            <a:r>
              <a:rPr lang="en-US" sz="1800" b="1">
                <a:solidFill>
                  <a:srgbClr val="E4204D"/>
                </a:solidFill>
                <a:cs typeface="Arial"/>
              </a:rPr>
              <a:t>Important to Note:</a:t>
            </a:r>
            <a:endParaRPr lang="en-US"/>
          </a:p>
          <a:p>
            <a:r>
              <a:rPr lang="en-IE" sz="1600">
                <a:solidFill>
                  <a:srgbClr val="222222"/>
                </a:solidFill>
                <a:cs typeface="Arial"/>
              </a:rPr>
              <a:t>To move to fortnightly pay we must go without wages for one week </a:t>
            </a:r>
            <a:r>
              <a:rPr lang="en-IE" sz="1600" b="1">
                <a:solidFill>
                  <a:srgbClr val="222222"/>
                </a:solidFill>
                <a:cs typeface="Arial"/>
              </a:rPr>
              <a:t>There will be no payment made on Thursday 07th January 2027</a:t>
            </a:r>
            <a:r>
              <a:rPr lang="en-IE" sz="1600">
                <a:solidFill>
                  <a:srgbClr val="222222"/>
                </a:solidFill>
                <a:cs typeface="Arial"/>
              </a:rPr>
              <a:t>.</a:t>
            </a:r>
            <a:endParaRPr lang="en-US" sz="1600">
              <a:solidFill>
                <a:srgbClr val="000000"/>
              </a:solidFill>
              <a:cs typeface="Arial"/>
            </a:endParaRPr>
          </a:p>
          <a:p>
            <a:endParaRPr lang="en-US" sz="1800" b="1">
              <a:solidFill>
                <a:srgbClr val="E4204D"/>
              </a:solidFill>
              <a:cs typeface="Arial"/>
            </a:endParaRPr>
          </a:p>
        </p:txBody>
      </p:sp>
      <p:sp>
        <p:nvSpPr>
          <p:cNvPr id="11" name="Rectangle 10"/>
          <p:cNvSpPr/>
          <p:nvPr/>
        </p:nvSpPr>
        <p:spPr>
          <a:xfrm>
            <a:off x="5733288" y="1783080"/>
            <a:ext cx="22860" cy="3584448"/>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FAQ Text"/>
          <p:cNvSpPr txBox="1"/>
          <p:nvPr/>
        </p:nvSpPr>
        <p:spPr>
          <a:xfrm>
            <a:off x="6144768" y="1847088"/>
            <a:ext cx="4956048" cy="384048"/>
          </a:xfrm>
          <a:prstGeom prst="rect">
            <a:avLst/>
          </a:prstGeom>
          <a:noFill/>
        </p:spPr>
        <p:txBody>
          <a:bodyPr wrap="square" lIns="27432" tIns="18288" rIns="27432" bIns="18288" anchor="t">
            <a:spAutoFit/>
          </a:bodyPr>
          <a:lstStyle/>
          <a:p>
            <a:pPr algn="l">
              <a:spcAft>
                <a:spcPts val="0"/>
              </a:spcAft>
            </a:pPr>
            <a:r>
              <a:rPr sz="1800" b="1">
                <a:solidFill>
                  <a:srgbClr val="E4204D"/>
                </a:solidFill>
              </a:rPr>
              <a:t>Is the Technical Adjustment extra pay?</a:t>
            </a:r>
          </a:p>
        </p:txBody>
      </p:sp>
      <p:sp>
        <p:nvSpPr>
          <p:cNvPr id="13" name="FAQ Text"/>
          <p:cNvSpPr txBox="1"/>
          <p:nvPr/>
        </p:nvSpPr>
        <p:spPr>
          <a:xfrm>
            <a:off x="6144768" y="2249424"/>
            <a:ext cx="4956048" cy="529376"/>
          </a:xfrm>
          <a:prstGeom prst="rect">
            <a:avLst/>
          </a:prstGeom>
          <a:noFill/>
        </p:spPr>
        <p:txBody>
          <a:bodyPr wrap="square" lIns="27432" tIns="18288" rIns="27432" bIns="18288" anchor="t">
            <a:spAutoFit/>
          </a:bodyPr>
          <a:lstStyle/>
          <a:p>
            <a:r>
              <a:rPr sz="1600" b="0">
                <a:solidFill>
                  <a:srgbClr val="222222"/>
                </a:solidFill>
              </a:rPr>
              <a:t>No. It is an advance</a:t>
            </a:r>
            <a:r>
              <a:rPr lang="en-IE" sz="1600">
                <a:solidFill>
                  <a:srgbClr val="222222"/>
                </a:solidFill>
              </a:rPr>
              <a:t> to help you bridge the gap during the</a:t>
            </a:r>
            <a:r>
              <a:rPr lang="en-IE" sz="1600" b="0">
                <a:solidFill>
                  <a:srgbClr val="222222"/>
                </a:solidFill>
              </a:rPr>
              <a:t> </a:t>
            </a:r>
            <a:r>
              <a:rPr lang="en-IE" sz="1600">
                <a:solidFill>
                  <a:srgbClr val="222222"/>
                </a:solidFill>
              </a:rPr>
              <a:t>transition, but this must be repaid. </a:t>
            </a:r>
            <a:endParaRPr lang="en-US" sz="1600" b="0">
              <a:solidFill>
                <a:srgbClr val="222222"/>
              </a:solidFill>
              <a:cs typeface="Arial"/>
            </a:endParaRPr>
          </a:p>
        </p:txBody>
      </p:sp>
      <p:sp>
        <p:nvSpPr>
          <p:cNvPr id="14" name="FAQ Text"/>
          <p:cNvSpPr txBox="1"/>
          <p:nvPr/>
        </p:nvSpPr>
        <p:spPr>
          <a:xfrm>
            <a:off x="6144768" y="2953512"/>
            <a:ext cx="4956048" cy="384048"/>
          </a:xfrm>
          <a:prstGeom prst="rect">
            <a:avLst/>
          </a:prstGeom>
          <a:noFill/>
        </p:spPr>
        <p:txBody>
          <a:bodyPr wrap="square" lIns="27432" tIns="18288" rIns="27432" bIns="18288" anchor="t">
            <a:spAutoFit/>
          </a:bodyPr>
          <a:lstStyle/>
          <a:p>
            <a:pPr algn="l">
              <a:spcAft>
                <a:spcPts val="0"/>
              </a:spcAft>
            </a:pPr>
            <a:r>
              <a:rPr sz="1800" b="1">
                <a:solidFill>
                  <a:srgbClr val="E4204D"/>
                </a:solidFill>
              </a:rPr>
              <a:t>What </a:t>
            </a:r>
            <a:r>
              <a:rPr lang="en-IE" sz="1800" b="1">
                <a:solidFill>
                  <a:srgbClr val="E4204D"/>
                </a:solidFill>
              </a:rPr>
              <a:t>choices do I have</a:t>
            </a:r>
            <a:r>
              <a:rPr sz="1800" b="1">
                <a:solidFill>
                  <a:srgbClr val="E4204D"/>
                </a:solidFill>
              </a:rPr>
              <a:t>?</a:t>
            </a:r>
          </a:p>
        </p:txBody>
      </p:sp>
      <p:sp>
        <p:nvSpPr>
          <p:cNvPr id="15" name="FAQ Text"/>
          <p:cNvSpPr txBox="1"/>
          <p:nvPr/>
        </p:nvSpPr>
        <p:spPr>
          <a:xfrm>
            <a:off x="6144768" y="3355848"/>
            <a:ext cx="4956048" cy="1021818"/>
          </a:xfrm>
          <a:prstGeom prst="rect">
            <a:avLst/>
          </a:prstGeom>
          <a:noFill/>
        </p:spPr>
        <p:txBody>
          <a:bodyPr wrap="square" lIns="27432" tIns="18288" rIns="27432" bIns="18288" anchor="t">
            <a:spAutoFit/>
          </a:bodyPr>
          <a:lstStyle/>
          <a:p>
            <a:r>
              <a:rPr lang="en-IE" sz="1600">
                <a:solidFill>
                  <a:srgbClr val="222222"/>
                </a:solidFill>
              </a:rPr>
              <a:t>There is no choice about moving to fortnightly pay, this is mandated by HSE.  The Choice you do have is about the Technical Adjustment, If you opt for this or not and the choice of how to repay.</a:t>
            </a:r>
            <a:endParaRPr lang="en-IE" sz="1600">
              <a:solidFill>
                <a:srgbClr val="222222"/>
              </a:solidFill>
              <a:cs typeface="Arial"/>
            </a:endParaRPr>
          </a:p>
        </p:txBody>
      </p:sp>
      <p:sp>
        <p:nvSpPr>
          <p:cNvPr id="16" name="FAQ Text"/>
          <p:cNvSpPr txBox="1"/>
          <p:nvPr/>
        </p:nvSpPr>
        <p:spPr>
          <a:xfrm>
            <a:off x="6101839" y="4575090"/>
            <a:ext cx="4998977" cy="1360372"/>
          </a:xfrm>
          <a:prstGeom prst="rect">
            <a:avLst/>
          </a:prstGeom>
          <a:noFill/>
        </p:spPr>
        <p:txBody>
          <a:bodyPr wrap="square" lIns="27432" tIns="18288" rIns="27432" bIns="18288" anchor="t">
            <a:spAutoFit/>
          </a:bodyPr>
          <a:lstStyle/>
          <a:p>
            <a:pPr algn="l">
              <a:spcAft>
                <a:spcPts val="0"/>
              </a:spcAft>
            </a:pPr>
            <a:r>
              <a:rPr sz="1800" b="1">
                <a:solidFill>
                  <a:srgbClr val="E4204D"/>
                </a:solidFill>
              </a:rPr>
              <a:t>What if I do not return the form?</a:t>
            </a:r>
          </a:p>
          <a:p>
            <a:r>
              <a:rPr lang="en-US" sz="1600">
                <a:solidFill>
                  <a:srgbClr val="222222"/>
                </a:solidFill>
                <a:cs typeface="Arial"/>
              </a:rPr>
              <a:t>Option 3 applies</a:t>
            </a:r>
            <a:r>
              <a:rPr lang="en-IE" sz="1600">
                <a:solidFill>
                  <a:srgbClr val="222222"/>
                </a:solidFill>
                <a:cs typeface="Arial"/>
              </a:rPr>
              <a:t>: No returned form </a:t>
            </a:r>
            <a:r>
              <a:rPr lang="en-US" sz="1600">
                <a:solidFill>
                  <a:srgbClr val="222222"/>
                </a:solidFill>
                <a:cs typeface="Arial"/>
              </a:rPr>
              <a:t>no </a:t>
            </a:r>
            <a:r>
              <a:rPr lang="en-IE" sz="1600">
                <a:solidFill>
                  <a:srgbClr val="222222"/>
                </a:solidFill>
                <a:cs typeface="Arial"/>
              </a:rPr>
              <a:t>advance will be paid</a:t>
            </a:r>
            <a:r>
              <a:rPr lang="en-US" sz="1600">
                <a:solidFill>
                  <a:srgbClr val="222222"/>
                </a:solidFill>
                <a:cs typeface="Arial"/>
              </a:rPr>
              <a:t>.</a:t>
            </a:r>
            <a:endParaRPr lang="en-US" sz="1600">
              <a:solidFill>
                <a:srgbClr val="000000"/>
              </a:solidFill>
              <a:cs typeface="Arial"/>
            </a:endParaRPr>
          </a:p>
          <a:p>
            <a:endParaRPr lang="en-US" sz="1800" b="1">
              <a:solidFill>
                <a:srgbClr val="E4204D"/>
              </a:solidFill>
              <a:cs typeface="Arial"/>
            </a:endParaRPr>
          </a:p>
          <a:p>
            <a:endParaRPr lang="en-US" sz="1800" b="1">
              <a:solidFill>
                <a:srgbClr val="E4204D"/>
              </a:solidFill>
              <a:cs typeface="Arial"/>
            </a:endParaRPr>
          </a:p>
        </p:txBody>
      </p:sp>
      <p:sp>
        <p:nvSpPr>
          <p:cNvPr id="18" name="FAQ Text"/>
          <p:cNvSpPr txBox="1"/>
          <p:nvPr/>
        </p:nvSpPr>
        <p:spPr>
          <a:xfrm>
            <a:off x="530352" y="6382512"/>
            <a:ext cx="5029200" cy="201168"/>
          </a:xfrm>
          <a:prstGeom prst="rect">
            <a:avLst/>
          </a:prstGeom>
          <a:noFill/>
        </p:spPr>
        <p:txBody>
          <a:bodyPr wrap="square" lIns="27432" tIns="18288" rIns="27432" bIns="18288" anchor="t">
            <a:spAutoFit/>
          </a:bodyPr>
          <a:lstStyle/>
          <a:p>
            <a:pPr algn="l">
              <a:spcAft>
                <a:spcPts val="0"/>
              </a:spcAft>
            </a:pPr>
            <a:r>
              <a:rPr sz="900" b="0">
                <a:solidFill>
                  <a:srgbClr val="5B5B5B"/>
                </a:solidFill>
              </a:rPr>
              <a:t>SJOGCS  •  Payroll transition</a:t>
            </a:r>
          </a:p>
        </p:txBody>
      </p:sp>
      <p:sp>
        <p:nvSpPr>
          <p:cNvPr id="19" name="FAQ Text"/>
          <p:cNvSpPr txBox="1"/>
          <p:nvPr/>
        </p:nvSpPr>
        <p:spPr>
          <a:xfrm>
            <a:off x="11064240" y="6364224"/>
            <a:ext cx="502920" cy="201168"/>
          </a:xfrm>
          <a:prstGeom prst="rect">
            <a:avLst/>
          </a:prstGeom>
          <a:noFill/>
        </p:spPr>
        <p:txBody>
          <a:bodyPr wrap="square" lIns="27432" tIns="18288" rIns="27432" bIns="18288" anchor="t">
            <a:spAutoFit/>
          </a:bodyPr>
          <a:lstStyle/>
          <a:p>
            <a:pPr algn="r">
              <a:spcAft>
                <a:spcPts val="0"/>
              </a:spcAft>
            </a:pPr>
            <a:r>
              <a:rPr sz="900" b="0">
                <a:solidFill>
                  <a:srgbClr val="5B5B5B"/>
                </a:solidFill>
              </a:rPr>
              <a:t>17</a:t>
            </a:r>
          </a:p>
        </p:txBody>
      </p:sp>
      <p:pic>
        <p:nvPicPr>
          <p:cNvPr id="20" name="SJOGCS Logo" descr="image.png"/>
          <p:cNvPicPr>
            <a:picLocks noChangeAspect="1"/>
          </p:cNvPicPr>
          <p:nvPr/>
        </p:nvPicPr>
        <p:blipFill>
          <a:blip r:embed="rId3"/>
          <a:stretch>
            <a:fillRect/>
          </a:stretch>
        </p:blipFill>
        <p:spPr>
          <a:xfrm>
            <a:off x="10469880" y="146304"/>
            <a:ext cx="1207008" cy="5327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D0888-4AD9-CECB-7A03-018D26A1BDC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27E116B5-A3FF-A669-C1F7-A2E748F716F4}"/>
              </a:ext>
            </a:extLst>
          </p:cNvPr>
          <p:cNvSpPr/>
          <p:nvPr/>
        </p:nvSpPr>
        <p:spPr>
          <a:xfrm>
            <a:off x="5733288" y="1783080"/>
            <a:ext cx="22860" cy="3584448"/>
          </a:xfrm>
          <a:prstGeom prst="rect">
            <a:avLst/>
          </a:prstGeom>
          <a:solidFill>
            <a:srgbClr val="D8D8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FAQ Text">
            <a:extLst>
              <a:ext uri="{FF2B5EF4-FFF2-40B4-BE49-F238E27FC236}">
                <a16:creationId xmlns:a16="http://schemas.microsoft.com/office/drawing/2014/main" id="{6DAFF5D5-C48D-D755-234B-06DDB1067E2E}"/>
              </a:ext>
            </a:extLst>
          </p:cNvPr>
          <p:cNvSpPr txBox="1"/>
          <p:nvPr/>
        </p:nvSpPr>
        <p:spPr>
          <a:xfrm>
            <a:off x="530352" y="6382512"/>
            <a:ext cx="5029200" cy="201168"/>
          </a:xfrm>
          <a:prstGeom prst="rect">
            <a:avLst/>
          </a:prstGeom>
          <a:noFill/>
        </p:spPr>
        <p:txBody>
          <a:bodyPr wrap="square" lIns="27432" tIns="18288" rIns="27432" bIns="18288" anchor="t">
            <a:spAutoFit/>
          </a:bodyPr>
          <a:lstStyle/>
          <a:p>
            <a:pPr algn="l">
              <a:spcAft>
                <a:spcPts val="0"/>
              </a:spcAft>
            </a:pPr>
            <a:r>
              <a:rPr sz="900" b="0">
                <a:solidFill>
                  <a:srgbClr val="5B5B5B"/>
                </a:solidFill>
              </a:rPr>
              <a:t>SJOGCS  •  Payroll transition</a:t>
            </a:r>
          </a:p>
        </p:txBody>
      </p:sp>
      <p:sp>
        <p:nvSpPr>
          <p:cNvPr id="19" name="FAQ Text">
            <a:extLst>
              <a:ext uri="{FF2B5EF4-FFF2-40B4-BE49-F238E27FC236}">
                <a16:creationId xmlns:a16="http://schemas.microsoft.com/office/drawing/2014/main" id="{D2CBB664-ED41-DF65-5EA5-ED1529AB9CDA}"/>
              </a:ext>
            </a:extLst>
          </p:cNvPr>
          <p:cNvSpPr txBox="1"/>
          <p:nvPr/>
        </p:nvSpPr>
        <p:spPr>
          <a:xfrm>
            <a:off x="11064240" y="6364224"/>
            <a:ext cx="502920" cy="201168"/>
          </a:xfrm>
          <a:prstGeom prst="rect">
            <a:avLst/>
          </a:prstGeom>
          <a:noFill/>
        </p:spPr>
        <p:txBody>
          <a:bodyPr wrap="square" lIns="27432" tIns="18288" rIns="27432" bIns="18288" anchor="t">
            <a:spAutoFit/>
          </a:bodyPr>
          <a:lstStyle/>
          <a:p>
            <a:pPr algn="r">
              <a:spcAft>
                <a:spcPts val="0"/>
              </a:spcAft>
            </a:pPr>
            <a:r>
              <a:rPr sz="900" b="0">
                <a:solidFill>
                  <a:srgbClr val="5B5B5B"/>
                </a:solidFill>
              </a:rPr>
              <a:t>17</a:t>
            </a:r>
          </a:p>
        </p:txBody>
      </p:sp>
      <p:pic>
        <p:nvPicPr>
          <p:cNvPr id="20" name="SJOGCS Logo" descr="image.png">
            <a:extLst>
              <a:ext uri="{FF2B5EF4-FFF2-40B4-BE49-F238E27FC236}">
                <a16:creationId xmlns:a16="http://schemas.microsoft.com/office/drawing/2014/main" id="{4FDD7E72-C3FC-59A8-4588-49E5D35CBCB7}"/>
              </a:ext>
            </a:extLst>
          </p:cNvPr>
          <p:cNvPicPr>
            <a:picLocks noChangeAspect="1"/>
          </p:cNvPicPr>
          <p:nvPr/>
        </p:nvPicPr>
        <p:blipFill>
          <a:blip r:embed="rId3"/>
          <a:stretch>
            <a:fillRect/>
          </a:stretch>
        </p:blipFill>
        <p:spPr>
          <a:xfrm>
            <a:off x="10469880" y="146304"/>
            <a:ext cx="1207008" cy="532781"/>
          </a:xfrm>
          <a:prstGeom prst="rect">
            <a:avLst/>
          </a:prstGeom>
        </p:spPr>
      </p:pic>
      <p:sp>
        <p:nvSpPr>
          <p:cNvPr id="17" name="Title 16">
            <a:extLst>
              <a:ext uri="{FF2B5EF4-FFF2-40B4-BE49-F238E27FC236}">
                <a16:creationId xmlns:a16="http://schemas.microsoft.com/office/drawing/2014/main" id="{7FB586FB-8024-B829-6412-CD42C88D91FB}"/>
              </a:ext>
            </a:extLst>
          </p:cNvPr>
          <p:cNvSpPr>
            <a:spLocks noGrp="1"/>
          </p:cNvSpPr>
          <p:nvPr>
            <p:ph type="title"/>
          </p:nvPr>
        </p:nvSpPr>
        <p:spPr>
          <a:xfrm>
            <a:off x="525497" y="439607"/>
            <a:ext cx="10526333" cy="913462"/>
          </a:xfrm>
        </p:spPr>
        <p:txBody>
          <a:bodyPr/>
          <a:lstStyle/>
          <a:p>
            <a:r>
              <a:rPr lang="en-US">
                <a:cs typeface="Arial"/>
              </a:rPr>
              <a:t>     </a:t>
            </a:r>
            <a:r>
              <a:rPr lang="en-US" sz="4800">
                <a:cs typeface="Arial"/>
              </a:rPr>
              <a:t>      Thank you </a:t>
            </a:r>
          </a:p>
        </p:txBody>
      </p:sp>
      <p:pic>
        <p:nvPicPr>
          <p:cNvPr id="2" name="Picture 1" descr="Seven Strategies for Handling Difficult Questions - What to Say When You  Don't Know the Answer - ProEdge Skills, Inc.">
            <a:extLst>
              <a:ext uri="{FF2B5EF4-FFF2-40B4-BE49-F238E27FC236}">
                <a16:creationId xmlns:a16="http://schemas.microsoft.com/office/drawing/2014/main" id="{D3C348A7-52A5-C3BB-7BB6-5103499402A8}"/>
              </a:ext>
            </a:extLst>
          </p:cNvPr>
          <p:cNvPicPr>
            <a:picLocks noChangeAspect="1"/>
          </p:cNvPicPr>
          <p:nvPr/>
        </p:nvPicPr>
        <p:blipFill>
          <a:blip r:embed="rId4"/>
          <a:stretch>
            <a:fillRect/>
          </a:stretch>
        </p:blipFill>
        <p:spPr>
          <a:xfrm>
            <a:off x="2052035" y="1906342"/>
            <a:ext cx="7025424" cy="3356556"/>
          </a:xfrm>
          <a:prstGeom prst="rect">
            <a:avLst/>
          </a:prstGeom>
        </p:spPr>
      </p:pic>
    </p:spTree>
    <p:extLst>
      <p:ext uri="{BB962C8B-B14F-4D97-AF65-F5344CB8AC3E}">
        <p14:creationId xmlns:p14="http://schemas.microsoft.com/office/powerpoint/2010/main" val="2587265438"/>
      </p:ext>
    </p:extLst>
  </p:cSld>
  <p:clrMapOvr>
    <a:masterClrMapping/>
  </p:clrMapOvr>
</p:sld>
</file>

<file path=ppt/theme/theme1.xml><?xml version="1.0" encoding="utf-8"?>
<a:theme xmlns:a="http://schemas.openxmlformats.org/drawingml/2006/main" name="Office Theme">
  <a:themeElements>
    <a:clrScheme name="SJOG_Master Colours">
      <a:dk1>
        <a:srgbClr val="000000"/>
      </a:dk1>
      <a:lt1>
        <a:srgbClr val="FFFFFF"/>
      </a:lt1>
      <a:dk2>
        <a:srgbClr val="17404D"/>
      </a:dk2>
      <a:lt2>
        <a:srgbClr val="DD284C"/>
      </a:lt2>
      <a:accent1>
        <a:srgbClr val="F9EBE3"/>
      </a:accent1>
      <a:accent2>
        <a:srgbClr val="00481D"/>
      </a:accent2>
      <a:accent3>
        <a:srgbClr val="CAF79B"/>
      </a:accent3>
      <a:accent4>
        <a:srgbClr val="FFDED5"/>
      </a:accent4>
      <a:accent5>
        <a:srgbClr val="BBD2FF"/>
      </a:accent5>
      <a:accent6>
        <a:srgbClr val="FFDBFA"/>
      </a:accent6>
      <a:hlink>
        <a:srgbClr val="EF4600"/>
      </a:hlink>
      <a:folHlink>
        <a:srgbClr val="6800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IS &amp; BI Team Presentation" id="{07D2F955-94DB-407C-9AD1-6F0AC393216F}" vid="{2F8CF8BE-9E4D-44B6-B8A8-C51078B45E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58852cd-b598-4a6f-9609-0c46546a1e15" xsi:nil="true"/>
    <lcf76f155ced4ddcb4097134ff3c332f xmlns="a5b89b9a-58b5-4e3e-8de8-e6f24dd3c686">
      <Terms xmlns="http://schemas.microsoft.com/office/infopath/2007/PartnerControls"/>
    </lcf76f155ced4ddcb4097134ff3c332f>
    <Company xmlns="a5b89b9a-58b5-4e3e-8de8-e6f24dd3c686" xsi:nil="true"/>
    <SJOGService xmlns="a5b89b9a-58b5-4e3e-8de8-e6f24dd3c68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B2724564B956479A4C5026EB3C240B" ma:contentTypeVersion="16" ma:contentTypeDescription="Create a new document." ma:contentTypeScope="" ma:versionID="63361c0aaf59ffc93f7ba1b5446243bb">
  <xsd:schema xmlns:xsd="http://www.w3.org/2001/XMLSchema" xmlns:xs="http://www.w3.org/2001/XMLSchema" xmlns:p="http://schemas.microsoft.com/office/2006/metadata/properties" xmlns:ns2="a5b89b9a-58b5-4e3e-8de8-e6f24dd3c686" xmlns:ns3="458852cd-b598-4a6f-9609-0c46546a1e15" targetNamespace="http://schemas.microsoft.com/office/2006/metadata/properties" ma:root="true" ma:fieldsID="af87a8fe7b24ec54182222ce9974e2d4" ns2:_="" ns3:_="">
    <xsd:import namespace="a5b89b9a-58b5-4e3e-8de8-e6f24dd3c686"/>
    <xsd:import namespace="458852cd-b598-4a6f-9609-0c46546a1e15"/>
    <xsd:element name="properties">
      <xsd:complexType>
        <xsd:sequence>
          <xsd:element name="documentManagement">
            <xsd:complexType>
              <xsd:all>
                <xsd:element ref="ns2:Company" minOccurs="0"/>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SJOGServic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b89b9a-58b5-4e3e-8de8-e6f24dd3c686" elementFormDefault="qualified">
    <xsd:import namespace="http://schemas.microsoft.com/office/2006/documentManagement/types"/>
    <xsd:import namespace="http://schemas.microsoft.com/office/infopath/2007/PartnerControls"/>
    <xsd:element name="Company" ma:index="8" nillable="true" ma:displayName="Service" ma:format="Dropdown" ma:internalName="Company">
      <xsd:simpleType>
        <xsd:restriction base="dms:Choice">
          <xsd:enumeration value="All"/>
          <xsd:enumeration value="Hospital"/>
          <xsd:enumeration value="Community Services"/>
          <xsd:enumeration value="Housing Association"/>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934a16-66bc-4f03-8952-561305c9f79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SJOGService" ma:index="22" nillable="true" ma:displayName="SJOG Service" ma:format="Dropdown" ma:internalName="SJOGService">
      <xsd:simpleType>
        <xsd:restriction base="dms:Choice">
          <xsd:enumeration value="Community Services"/>
          <xsd:enumeration value="Community Mental Health"/>
          <xsd:enumeration value="Intellectual Disability Services"/>
          <xsd:enumeration value="Dementia Care"/>
          <xsd:enumeration value="Housing"/>
          <xsd:enumeration value="SJOG Foundation"/>
          <xsd:enumeration value="Research Foundation"/>
          <xsd:enumeration value="SJOG Group"/>
          <xsd:enumeration value="Hospital"/>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58852cd-b598-4a6f-9609-0c46546a1e1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dc632bd-4c24-4ece-aa1e-d667d05cfab5}" ma:internalName="TaxCatchAll" ma:showField="CatchAllData" ma:web="458852cd-b598-4a6f-9609-0c46546a1e1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91E8F2-183E-454A-B725-93F7807EE2D3}">
  <ds:schemaRefs>
    <ds:schemaRef ds:uri="http://schemas.microsoft.com/sharepoint/v3/contenttype/forms"/>
  </ds:schemaRefs>
</ds:datastoreItem>
</file>

<file path=customXml/itemProps2.xml><?xml version="1.0" encoding="utf-8"?>
<ds:datastoreItem xmlns:ds="http://schemas.openxmlformats.org/officeDocument/2006/customXml" ds:itemID="{901ECAC4-06C6-45D6-A864-71842CBA2FF7}">
  <ds:schemaRefs>
    <ds:schemaRef ds:uri="458852cd-b598-4a6f-9609-0c46546a1e15"/>
    <ds:schemaRef ds:uri="a5b89b9a-58b5-4e3e-8de8-e6f24dd3c68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95B7A26-D9D5-4C73-A641-C19EAAC23112}">
  <ds:schemaRefs>
    <ds:schemaRef ds:uri="458852cd-b598-4a6f-9609-0c46546a1e15"/>
    <ds:schemaRef ds:uri="a5b89b9a-58b5-4e3e-8de8-e6f24dd3c68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d730e26-dc42-4570-a530-056586da07bd}" enabled="0" method="" siteId="{3d730e26-dc42-4570-a530-056586da07bd}" removed="1"/>
</clbl:labelList>
</file>

<file path=docProps/app.xml><?xml version="1.0" encoding="utf-8"?>
<Properties xmlns="http://schemas.openxmlformats.org/officeDocument/2006/extended-properties" xmlns:vt="http://schemas.openxmlformats.org/officeDocument/2006/docPropsVTypes">
  <Template>SMIS &amp; BI TeamStrategy Plan 2025   Presentation</Template>
  <TotalTime>0</TotalTime>
  <Words>2508</Words>
  <Application>Microsoft Office PowerPoint</Application>
  <PresentationFormat>Widescreen</PresentationFormat>
  <Paragraphs>253</Paragraphs>
  <Slides>19</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Segoe UI</vt:lpstr>
      <vt:lpstr>Times New Roman</vt:lpstr>
      <vt:lpstr>Office Theme</vt:lpstr>
      <vt:lpstr>Presentation to Staff - Pay Frequency and Pay Alignment.</vt:lpstr>
      <vt:lpstr>Why is payroll changing?</vt:lpstr>
      <vt:lpstr>What is NiSRP? </vt:lpstr>
      <vt:lpstr>How will you be Paid?</vt:lpstr>
      <vt:lpstr>11 days in arrears = paid later</vt:lpstr>
      <vt:lpstr>Need to move to Fortnightly Pay</vt:lpstr>
      <vt:lpstr>If you are currently paid weekly</vt:lpstr>
      <vt:lpstr>If you are paid currently paid monthly</vt:lpstr>
      <vt:lpstr>What is SJOGCS offering to assist bridge this Gap</vt:lpstr>
      <vt:lpstr>The advance may help if:</vt:lpstr>
      <vt:lpstr>Making an Informed Decision</vt:lpstr>
      <vt:lpstr>Choose your option</vt:lpstr>
      <vt:lpstr>Option 1: Take Advance – Repay over 3 Years </vt:lpstr>
      <vt:lpstr>Option 2: Take Advance – Repay over 1 Year</vt:lpstr>
      <vt:lpstr>Option 3: Do not Take Technical Adjustment</vt:lpstr>
      <vt:lpstr>Technical Adjustment Option Form</vt:lpstr>
      <vt:lpstr>Before you choose</vt:lpstr>
      <vt:lpstr>Quick Re-Cap:</vt:lpstr>
      <vt:lpstr>           Thank you </vt:lpstr>
    </vt:vector>
  </TitlesOfParts>
  <Company>Saint John of God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Deirdre Kelly</dc:creator>
  <cp:lastModifiedBy>Amanda Butler</cp:lastModifiedBy>
  <cp:revision>2</cp:revision>
  <dcterms:created xsi:type="dcterms:W3CDTF">2025-02-12T09:55:31Z</dcterms:created>
  <dcterms:modified xsi:type="dcterms:W3CDTF">2026-08-27T14:50:27Z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0x01010082B2724564B956479A4C5026EB3C240B</vt:lpwstr>
  </property>
  <property fmtid="{D5CDD505-2E9C-101B-9397-08002B2CF9AE}" pid="3" name="MediaServiceImageTags">
    <vt:lpwstr/>
  </property>
</Properties>
</file>